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Lst>
  <p:sldIdLst>
    <p:sldId id="256" r:id="rId4"/>
    <p:sldId id="258" r:id="rId5"/>
    <p:sldId id="275" r:id="rId6"/>
    <p:sldId id="259" r:id="rId7"/>
    <p:sldId id="260" r:id="rId8"/>
    <p:sldId id="261" r:id="rId9"/>
    <p:sldId id="262" r:id="rId10"/>
    <p:sldId id="263" r:id="rId11"/>
    <p:sldId id="264" r:id="rId12"/>
    <p:sldId id="265" r:id="rId13"/>
    <p:sldId id="266" r:id="rId14"/>
    <p:sldId id="267" r:id="rId15"/>
    <p:sldId id="274" r:id="rId16"/>
    <p:sldId id="268" r:id="rId17"/>
    <p:sldId id="272" r:id="rId18"/>
    <p:sldId id="269" r:id="rId19"/>
    <p:sldId id="270" r:id="rId20"/>
    <p:sldId id="271" r:id="rId21"/>
    <p:sldId id="273" r:id="rId22"/>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p:scale>
          <a:sx n="80" d="100"/>
          <a:sy n="80" d="100"/>
        </p:scale>
        <p:origin x="378"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microsoft.com/office/2015/10/relationships/revisionInfo" Target="revisionInfo.xml"/></Relationships>
</file>

<file path=ppt/media/image1.jpg>
</file>

<file path=ppt/media/image2.jpg>
</file>

<file path=ppt/media/image3.png>
</file>

<file path=ppt/media/image4.png>
</file>

<file path=ppt/media/image5.png>
</file>

<file path=ppt/media/image6.png>
</file>

<file path=ppt/media/image7.pn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B0F60-37C3-40FE-A201-4964E28285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d-ID"/>
          </a:p>
        </p:txBody>
      </p:sp>
      <p:sp>
        <p:nvSpPr>
          <p:cNvPr id="3" name="Subtitle 2">
            <a:extLst>
              <a:ext uri="{FF2B5EF4-FFF2-40B4-BE49-F238E27FC236}">
                <a16:creationId xmlns:a16="http://schemas.microsoft.com/office/drawing/2014/main" id="{742F0E76-AD7A-4CA8-AF80-2F1EBFC73C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d-ID"/>
          </a:p>
        </p:txBody>
      </p:sp>
      <p:sp>
        <p:nvSpPr>
          <p:cNvPr id="4" name="Date Placeholder 3">
            <a:extLst>
              <a:ext uri="{FF2B5EF4-FFF2-40B4-BE49-F238E27FC236}">
                <a16:creationId xmlns:a16="http://schemas.microsoft.com/office/drawing/2014/main" id="{516D8701-16FD-4A17-AC81-418B376B9A78}"/>
              </a:ext>
            </a:extLst>
          </p:cNvPr>
          <p:cNvSpPr>
            <a:spLocks noGrp="1"/>
          </p:cNvSpPr>
          <p:nvPr>
            <p:ph type="dt" sz="half" idx="10"/>
          </p:nvPr>
        </p:nvSpPr>
        <p:spPr/>
        <p:txBody>
          <a:bodyPr/>
          <a:lstStyle/>
          <a:p>
            <a:fld id="{968B617B-6AAE-4FA1-AC64-6C5711999BEB}" type="datetimeFigureOut">
              <a:rPr lang="id-ID" smtClean="0"/>
              <a:t>08/10/2017</a:t>
            </a:fld>
            <a:endParaRPr lang="id-ID"/>
          </a:p>
        </p:txBody>
      </p:sp>
      <p:sp>
        <p:nvSpPr>
          <p:cNvPr id="5" name="Footer Placeholder 4">
            <a:extLst>
              <a:ext uri="{FF2B5EF4-FFF2-40B4-BE49-F238E27FC236}">
                <a16:creationId xmlns:a16="http://schemas.microsoft.com/office/drawing/2014/main" id="{951CD574-6429-4179-8F6D-C59E7BD2B9F5}"/>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1A3B7813-9A45-42A6-A7E2-4310DCB8E828}"/>
              </a:ext>
            </a:extLst>
          </p:cNvPr>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1766501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543D9-7D60-4A88-9E7A-CAB8ABAACA1C}"/>
              </a:ext>
            </a:extLst>
          </p:cNvPr>
          <p:cNvSpPr>
            <a:spLocks noGrp="1"/>
          </p:cNvSpPr>
          <p:nvPr>
            <p:ph type="title"/>
          </p:nvPr>
        </p:nvSpPr>
        <p:spPr/>
        <p:txBody>
          <a:bodyPr/>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EFE5A494-831D-45F5-A55B-BDF7BD6D2AD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AF9CE3F2-BD43-4FA3-803F-E65D11CD948A}"/>
              </a:ext>
            </a:extLst>
          </p:cNvPr>
          <p:cNvSpPr>
            <a:spLocks noGrp="1"/>
          </p:cNvSpPr>
          <p:nvPr>
            <p:ph type="dt" sz="half" idx="10"/>
          </p:nvPr>
        </p:nvSpPr>
        <p:spPr/>
        <p:txBody>
          <a:bodyPr/>
          <a:lstStyle/>
          <a:p>
            <a:fld id="{968B617B-6AAE-4FA1-AC64-6C5711999BEB}" type="datetimeFigureOut">
              <a:rPr lang="id-ID" smtClean="0"/>
              <a:t>08/10/2017</a:t>
            </a:fld>
            <a:endParaRPr lang="id-ID"/>
          </a:p>
        </p:txBody>
      </p:sp>
      <p:sp>
        <p:nvSpPr>
          <p:cNvPr id="5" name="Footer Placeholder 4">
            <a:extLst>
              <a:ext uri="{FF2B5EF4-FFF2-40B4-BE49-F238E27FC236}">
                <a16:creationId xmlns:a16="http://schemas.microsoft.com/office/drawing/2014/main" id="{54C7854A-92F2-42AC-A32D-EDA7EE334A3F}"/>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217A0550-F74D-4ACB-ADE4-0EAC7189FE64}"/>
              </a:ext>
            </a:extLst>
          </p:cNvPr>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6656221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13EDBC2-D6FE-4E67-A137-7B4518639DD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d-ID"/>
          </a:p>
        </p:txBody>
      </p:sp>
      <p:sp>
        <p:nvSpPr>
          <p:cNvPr id="3" name="Vertical Text Placeholder 2">
            <a:extLst>
              <a:ext uri="{FF2B5EF4-FFF2-40B4-BE49-F238E27FC236}">
                <a16:creationId xmlns:a16="http://schemas.microsoft.com/office/drawing/2014/main" id="{BBDBD5A7-6EB1-4B76-AF56-DDC53678F8A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E1B8DCDB-BA71-467A-97A1-CBC2AC3587F8}"/>
              </a:ext>
            </a:extLst>
          </p:cNvPr>
          <p:cNvSpPr>
            <a:spLocks noGrp="1"/>
          </p:cNvSpPr>
          <p:nvPr>
            <p:ph type="dt" sz="half" idx="10"/>
          </p:nvPr>
        </p:nvSpPr>
        <p:spPr/>
        <p:txBody>
          <a:bodyPr/>
          <a:lstStyle/>
          <a:p>
            <a:fld id="{968B617B-6AAE-4FA1-AC64-6C5711999BEB}" type="datetimeFigureOut">
              <a:rPr lang="id-ID" smtClean="0"/>
              <a:t>08/10/2017</a:t>
            </a:fld>
            <a:endParaRPr lang="id-ID"/>
          </a:p>
        </p:txBody>
      </p:sp>
      <p:sp>
        <p:nvSpPr>
          <p:cNvPr id="5" name="Footer Placeholder 4">
            <a:extLst>
              <a:ext uri="{FF2B5EF4-FFF2-40B4-BE49-F238E27FC236}">
                <a16:creationId xmlns:a16="http://schemas.microsoft.com/office/drawing/2014/main" id="{D6F5D0F4-4A84-4B8D-A2D5-D45138FC3C1B}"/>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8B3D86D6-0DB6-4FC6-96AA-14D3CE47693A}"/>
              </a:ext>
            </a:extLst>
          </p:cNvPr>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23462710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968B617B-6AAE-4FA1-AC64-6C5711999BEB}" type="datetimeFigureOut">
              <a:rPr lang="id-ID" smtClean="0"/>
              <a:t>08/10/2017</a:t>
            </a:fld>
            <a:endParaRPr lang="id-ID"/>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id-ID"/>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F9E2946E-3AF9-4229-9C4A-D46791E0DB46}" type="slidenum">
              <a:rPr lang="id-ID" smtClean="0"/>
              <a:t>‹#›</a:t>
            </a:fld>
            <a:endParaRPr lang="id-ID"/>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4127415942"/>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8B617B-6AAE-4FA1-AC64-6C5711999BEB}" type="datetimeFigureOut">
              <a:rPr lang="id-ID" smtClean="0"/>
              <a:t>08/10/2017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19593231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968B617B-6AAE-4FA1-AC64-6C5711999BEB}" type="datetimeFigureOut">
              <a:rPr lang="id-ID" smtClean="0"/>
              <a:t>08/10/2017</a:t>
            </a:fld>
            <a:endParaRPr lang="id-ID"/>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id-ID"/>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F9E2946E-3AF9-4229-9C4A-D46791E0DB46}" type="slidenum">
              <a:rPr lang="id-ID" smtClean="0"/>
              <a:t>‹#›</a:t>
            </a:fld>
            <a:endParaRPr lang="id-ID"/>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089202082"/>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8B617B-6AAE-4FA1-AC64-6C5711999BEB}" type="datetimeFigureOut">
              <a:rPr lang="id-ID" smtClean="0"/>
              <a:t>08/10/2017</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7364674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8B617B-6AAE-4FA1-AC64-6C5711999BEB}" type="datetimeFigureOut">
              <a:rPr lang="id-ID" smtClean="0"/>
              <a:t>08/10/2017</a:t>
            </a:fld>
            <a:endParaRPr lang="id-ID"/>
          </a:p>
        </p:txBody>
      </p:sp>
      <p:sp>
        <p:nvSpPr>
          <p:cNvPr id="8" name="Footer Placeholder 7"/>
          <p:cNvSpPr>
            <a:spLocks noGrp="1"/>
          </p:cNvSpPr>
          <p:nvPr>
            <p:ph type="ftr" sz="quarter" idx="11"/>
          </p:nvPr>
        </p:nvSpPr>
        <p:spPr/>
        <p:txBody>
          <a:bodyPr/>
          <a:lstStyle/>
          <a:p>
            <a:endParaRPr lang="id-ID"/>
          </a:p>
        </p:txBody>
      </p:sp>
      <p:sp>
        <p:nvSpPr>
          <p:cNvPr id="9" name="Slide Number Placeholder 8"/>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13044683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8B617B-6AAE-4FA1-AC64-6C5711999BEB}" type="datetimeFigureOut">
              <a:rPr lang="id-ID" smtClean="0"/>
              <a:t>08/10/2017</a:t>
            </a:fld>
            <a:endParaRPr lang="id-ID"/>
          </a:p>
        </p:txBody>
      </p:sp>
      <p:sp>
        <p:nvSpPr>
          <p:cNvPr id="4" name="Footer Placeholder 3"/>
          <p:cNvSpPr>
            <a:spLocks noGrp="1"/>
          </p:cNvSpPr>
          <p:nvPr>
            <p:ph type="ftr" sz="quarter" idx="11"/>
          </p:nvPr>
        </p:nvSpPr>
        <p:spPr/>
        <p:txBody>
          <a:bodyPr/>
          <a:lstStyle/>
          <a:p>
            <a:endParaRPr lang="id-ID"/>
          </a:p>
        </p:txBody>
      </p:sp>
      <p:sp>
        <p:nvSpPr>
          <p:cNvPr id="5" name="Slide Number Placeholder 4"/>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3064989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8B617B-6AAE-4FA1-AC64-6C5711999BEB}" type="datetimeFigureOut">
              <a:rPr lang="id-ID" smtClean="0"/>
              <a:t>08/10/2017</a:t>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28572563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968B617B-6AAE-4FA1-AC64-6C5711999BEB}" type="datetimeFigureOut">
              <a:rPr lang="id-ID" smtClean="0"/>
              <a:t>08/10/2017</a:t>
            </a:fld>
            <a:endParaRPr lang="id-ID"/>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id-ID"/>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F9E2946E-3AF9-4229-9C4A-D46791E0DB46}" type="slidenum">
              <a:rPr lang="id-ID" smtClean="0"/>
              <a:t>‹#›</a:t>
            </a:fld>
            <a:endParaRPr lang="id-ID"/>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4632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CB68C-5170-4DCD-93F5-CE418778BE0D}"/>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4B8E6047-9FE5-43A2-8366-E4372A5761B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5BF22209-C06B-4B6A-8FB3-6DCA9FFAADBF}"/>
              </a:ext>
            </a:extLst>
          </p:cNvPr>
          <p:cNvSpPr>
            <a:spLocks noGrp="1"/>
          </p:cNvSpPr>
          <p:nvPr>
            <p:ph type="dt" sz="half" idx="10"/>
          </p:nvPr>
        </p:nvSpPr>
        <p:spPr/>
        <p:txBody>
          <a:bodyPr/>
          <a:lstStyle/>
          <a:p>
            <a:fld id="{968B617B-6AAE-4FA1-AC64-6C5711999BEB}" type="datetimeFigureOut">
              <a:rPr lang="id-ID" smtClean="0"/>
              <a:t>08/10/2017</a:t>
            </a:fld>
            <a:endParaRPr lang="id-ID"/>
          </a:p>
        </p:txBody>
      </p:sp>
      <p:sp>
        <p:nvSpPr>
          <p:cNvPr id="5" name="Footer Placeholder 4">
            <a:extLst>
              <a:ext uri="{FF2B5EF4-FFF2-40B4-BE49-F238E27FC236}">
                <a16:creationId xmlns:a16="http://schemas.microsoft.com/office/drawing/2014/main" id="{44E7785F-A653-4A7D-9686-EB3F74D746B4}"/>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11A8333D-DDB8-4CF5-BF42-3969BD3C47FB}"/>
              </a:ext>
            </a:extLst>
          </p:cNvPr>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7080735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968B617B-6AAE-4FA1-AC64-6C5711999BEB}" type="datetimeFigureOut">
              <a:rPr lang="id-ID" smtClean="0"/>
              <a:t>08/10/2017</a:t>
            </a:fld>
            <a:endParaRPr lang="id-ID"/>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id-ID"/>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F9E2946E-3AF9-4229-9C4A-D46791E0DB46}" type="slidenum">
              <a:rPr lang="id-ID" smtClean="0"/>
              <a:t>‹#›</a:t>
            </a:fld>
            <a:endParaRPr lang="id-ID"/>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6495504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8B617B-6AAE-4FA1-AC64-6C5711999BEB}" type="datetimeFigureOut">
              <a:rPr lang="id-ID" smtClean="0"/>
              <a:t>08/10/2017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31857987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8B617B-6AAE-4FA1-AC64-6C5711999BEB}" type="datetimeFigureOut">
              <a:rPr lang="id-ID" smtClean="0"/>
              <a:t>08/10/2017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38728624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968B617B-6AAE-4FA1-AC64-6C5711999BEB}" type="datetimeFigureOut">
              <a:rPr lang="id-ID" smtClean="0"/>
              <a:t>08/10/2017</a:t>
            </a:fld>
            <a:endParaRPr lang="id-ID"/>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id-ID"/>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F9E2946E-3AF9-4229-9C4A-D46791E0DB46}" type="slidenum">
              <a:rPr lang="id-ID" smtClean="0"/>
              <a:t>‹#›</a:t>
            </a:fld>
            <a:endParaRPr lang="id-ID"/>
          </a:p>
        </p:txBody>
      </p:sp>
      <p:grpSp>
        <p:nvGrpSpPr>
          <p:cNvPr id="9" name="Group 8"/>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4224887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8B617B-6AAE-4FA1-AC64-6C5711999BEB}" type="datetimeFigureOut">
              <a:rPr lang="id-ID" smtClean="0"/>
              <a:t>08/10/2017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69787311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968B617B-6AAE-4FA1-AC64-6C5711999BEB}" type="datetimeFigureOut">
              <a:rPr lang="id-ID" smtClean="0"/>
              <a:t>08/10/2017</a:t>
            </a:fld>
            <a:endParaRPr lang="id-ID"/>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id-ID"/>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F9E2946E-3AF9-4229-9C4A-D46791E0DB46}" type="slidenum">
              <a:rPr lang="id-ID" smtClean="0"/>
              <a:t>‹#›</a:t>
            </a:fld>
            <a:endParaRPr lang="id-ID"/>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accent1"/>
          </a:solidFill>
          <a:ln w="0">
            <a:noFill/>
            <a:prstDash val="solid"/>
            <a:round/>
            <a:headEnd/>
            <a:tailEnd/>
          </a:ln>
        </p:spPr>
      </p:sp>
    </p:spTree>
    <p:extLst>
      <p:ext uri="{BB962C8B-B14F-4D97-AF65-F5344CB8AC3E}">
        <p14:creationId xmlns:p14="http://schemas.microsoft.com/office/powerpoint/2010/main" val="557305925"/>
      </p:ext>
    </p:extLst>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8B617B-6AAE-4FA1-AC64-6C5711999BEB}" type="datetimeFigureOut">
              <a:rPr lang="id-ID" smtClean="0"/>
              <a:t>08/10/2017</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4830571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8B617B-6AAE-4FA1-AC64-6C5711999BEB}" type="datetimeFigureOut">
              <a:rPr lang="id-ID" smtClean="0"/>
              <a:t>08/10/2017</a:t>
            </a:fld>
            <a:endParaRPr lang="id-ID"/>
          </a:p>
        </p:txBody>
      </p:sp>
      <p:sp>
        <p:nvSpPr>
          <p:cNvPr id="8" name="Footer Placeholder 7"/>
          <p:cNvSpPr>
            <a:spLocks noGrp="1"/>
          </p:cNvSpPr>
          <p:nvPr>
            <p:ph type="ftr" sz="quarter" idx="11"/>
          </p:nvPr>
        </p:nvSpPr>
        <p:spPr/>
        <p:txBody>
          <a:bodyPr/>
          <a:lstStyle/>
          <a:p>
            <a:endParaRPr lang="id-ID"/>
          </a:p>
        </p:txBody>
      </p:sp>
      <p:sp>
        <p:nvSpPr>
          <p:cNvPr id="9" name="Slide Number Placeholder 8"/>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22759997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8B617B-6AAE-4FA1-AC64-6C5711999BEB}" type="datetimeFigureOut">
              <a:rPr lang="id-ID" smtClean="0"/>
              <a:t>08/10/2017</a:t>
            </a:fld>
            <a:endParaRPr lang="id-ID"/>
          </a:p>
        </p:txBody>
      </p:sp>
      <p:sp>
        <p:nvSpPr>
          <p:cNvPr id="4" name="Footer Placeholder 3"/>
          <p:cNvSpPr>
            <a:spLocks noGrp="1"/>
          </p:cNvSpPr>
          <p:nvPr>
            <p:ph type="ftr" sz="quarter" idx="11"/>
          </p:nvPr>
        </p:nvSpPr>
        <p:spPr/>
        <p:txBody>
          <a:bodyPr/>
          <a:lstStyle/>
          <a:p>
            <a:endParaRPr lang="id-ID"/>
          </a:p>
        </p:txBody>
      </p:sp>
      <p:sp>
        <p:nvSpPr>
          <p:cNvPr id="5" name="Slide Number Placeholder 4"/>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117775592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8B617B-6AAE-4FA1-AC64-6C5711999BEB}" type="datetimeFigureOut">
              <a:rPr lang="id-ID" smtClean="0"/>
              <a:t>08/10/2017</a:t>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35591085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6C8B3-8C64-40F4-97AD-F2D23101EE4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d-ID"/>
          </a:p>
        </p:txBody>
      </p:sp>
      <p:sp>
        <p:nvSpPr>
          <p:cNvPr id="3" name="Text Placeholder 2">
            <a:extLst>
              <a:ext uri="{FF2B5EF4-FFF2-40B4-BE49-F238E27FC236}">
                <a16:creationId xmlns:a16="http://schemas.microsoft.com/office/drawing/2014/main" id="{3EBB962A-C532-404F-A28E-6730E722A9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F4B7210-29A5-4717-A1E5-1F17E127CD8E}"/>
              </a:ext>
            </a:extLst>
          </p:cNvPr>
          <p:cNvSpPr>
            <a:spLocks noGrp="1"/>
          </p:cNvSpPr>
          <p:nvPr>
            <p:ph type="dt" sz="half" idx="10"/>
          </p:nvPr>
        </p:nvSpPr>
        <p:spPr/>
        <p:txBody>
          <a:bodyPr/>
          <a:lstStyle/>
          <a:p>
            <a:fld id="{968B617B-6AAE-4FA1-AC64-6C5711999BEB}" type="datetimeFigureOut">
              <a:rPr lang="id-ID" smtClean="0"/>
              <a:t>08/10/2017</a:t>
            </a:fld>
            <a:endParaRPr lang="id-ID"/>
          </a:p>
        </p:txBody>
      </p:sp>
      <p:sp>
        <p:nvSpPr>
          <p:cNvPr id="5" name="Footer Placeholder 4">
            <a:extLst>
              <a:ext uri="{FF2B5EF4-FFF2-40B4-BE49-F238E27FC236}">
                <a16:creationId xmlns:a16="http://schemas.microsoft.com/office/drawing/2014/main" id="{351FE255-94DA-495A-A9FC-0A3E1C0DA268}"/>
              </a:ext>
            </a:extLst>
          </p:cNvPr>
          <p:cNvSpPr>
            <a:spLocks noGrp="1"/>
          </p:cNvSpPr>
          <p:nvPr>
            <p:ph type="ftr" sz="quarter" idx="11"/>
          </p:nvPr>
        </p:nvSpPr>
        <p:spPr/>
        <p:txBody>
          <a:bodyPr/>
          <a:lstStyle/>
          <a:p>
            <a:endParaRPr lang="id-ID"/>
          </a:p>
        </p:txBody>
      </p:sp>
      <p:sp>
        <p:nvSpPr>
          <p:cNvPr id="6" name="Slide Number Placeholder 5">
            <a:extLst>
              <a:ext uri="{FF2B5EF4-FFF2-40B4-BE49-F238E27FC236}">
                <a16:creationId xmlns:a16="http://schemas.microsoft.com/office/drawing/2014/main" id="{9146CDB6-BB72-4C46-B11D-CB43ED36E6A1}"/>
              </a:ext>
            </a:extLst>
          </p:cNvPr>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15840771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968B617B-6AAE-4FA1-AC64-6C5711999BEB}" type="datetimeFigureOut">
              <a:rPr lang="id-ID" smtClean="0"/>
              <a:t>08/10/2017</a:t>
            </a:fld>
            <a:endParaRPr lang="id-ID"/>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id-ID"/>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F9E2946E-3AF9-4229-9C4A-D46791E0DB46}" type="slidenum">
              <a:rPr lang="id-ID" smtClean="0"/>
              <a:t>‹#›</a:t>
            </a:fld>
            <a:endParaRPr lang="id-ID"/>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4232572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968B617B-6AAE-4FA1-AC64-6C5711999BEB}" type="datetimeFigureOut">
              <a:rPr lang="id-ID" smtClean="0"/>
              <a:t>08/10/2017</a:t>
            </a:fld>
            <a:endParaRPr lang="id-ID"/>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id-ID"/>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F9E2946E-3AF9-4229-9C4A-D46791E0DB46}" type="slidenum">
              <a:rPr lang="id-ID" smtClean="0"/>
              <a:t>‹#›</a:t>
            </a:fld>
            <a:endParaRPr lang="id-ID"/>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3763816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8B617B-6AAE-4FA1-AC64-6C5711999BEB}" type="datetimeFigureOut">
              <a:rPr lang="id-ID" smtClean="0"/>
              <a:t>08/10/2017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429436176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8B617B-6AAE-4FA1-AC64-6C5711999BEB}" type="datetimeFigureOut">
              <a:rPr lang="id-ID" smtClean="0"/>
              <a:t>08/10/2017</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5094904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3DB27-2C6D-4C45-8C8B-58D99EA45ED5}"/>
              </a:ext>
            </a:extLst>
          </p:cNvPr>
          <p:cNvSpPr>
            <a:spLocks noGrp="1"/>
          </p:cNvSpPr>
          <p:nvPr>
            <p:ph type="title"/>
          </p:nvPr>
        </p:nvSpPr>
        <p:spPr/>
        <p:txBody>
          <a:bodyPr/>
          <a:lstStyle/>
          <a:p>
            <a:r>
              <a:rPr lang="en-US"/>
              <a:t>Click to edit Master title style</a:t>
            </a:r>
            <a:endParaRPr lang="id-ID"/>
          </a:p>
        </p:txBody>
      </p:sp>
      <p:sp>
        <p:nvSpPr>
          <p:cNvPr id="3" name="Content Placeholder 2">
            <a:extLst>
              <a:ext uri="{FF2B5EF4-FFF2-40B4-BE49-F238E27FC236}">
                <a16:creationId xmlns:a16="http://schemas.microsoft.com/office/drawing/2014/main" id="{E70B692A-E4DC-4D87-9B26-EBAE2529249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Content Placeholder 3">
            <a:extLst>
              <a:ext uri="{FF2B5EF4-FFF2-40B4-BE49-F238E27FC236}">
                <a16:creationId xmlns:a16="http://schemas.microsoft.com/office/drawing/2014/main" id="{A0EF03E4-97B6-49FB-BFE5-41D05E3CA01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Date Placeholder 4">
            <a:extLst>
              <a:ext uri="{FF2B5EF4-FFF2-40B4-BE49-F238E27FC236}">
                <a16:creationId xmlns:a16="http://schemas.microsoft.com/office/drawing/2014/main" id="{F797E1FD-5DF9-442F-B869-430246993885}"/>
              </a:ext>
            </a:extLst>
          </p:cNvPr>
          <p:cNvSpPr>
            <a:spLocks noGrp="1"/>
          </p:cNvSpPr>
          <p:nvPr>
            <p:ph type="dt" sz="half" idx="10"/>
          </p:nvPr>
        </p:nvSpPr>
        <p:spPr/>
        <p:txBody>
          <a:bodyPr/>
          <a:lstStyle/>
          <a:p>
            <a:fld id="{968B617B-6AAE-4FA1-AC64-6C5711999BEB}" type="datetimeFigureOut">
              <a:rPr lang="id-ID" smtClean="0"/>
              <a:t>08/10/2017</a:t>
            </a:fld>
            <a:endParaRPr lang="id-ID"/>
          </a:p>
        </p:txBody>
      </p:sp>
      <p:sp>
        <p:nvSpPr>
          <p:cNvPr id="6" name="Footer Placeholder 5">
            <a:extLst>
              <a:ext uri="{FF2B5EF4-FFF2-40B4-BE49-F238E27FC236}">
                <a16:creationId xmlns:a16="http://schemas.microsoft.com/office/drawing/2014/main" id="{5E721A84-E1E3-4C23-9A32-BBBCBFB650A2}"/>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D859A140-0867-4089-908A-6C19DBBECF67}"/>
              </a:ext>
            </a:extLst>
          </p:cNvPr>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1659319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5ADC2-9196-48CB-A40E-2BCFF210A5F8}"/>
              </a:ext>
            </a:extLst>
          </p:cNvPr>
          <p:cNvSpPr>
            <a:spLocks noGrp="1"/>
          </p:cNvSpPr>
          <p:nvPr>
            <p:ph type="title"/>
          </p:nvPr>
        </p:nvSpPr>
        <p:spPr>
          <a:xfrm>
            <a:off x="839788" y="365125"/>
            <a:ext cx="10515600" cy="1325563"/>
          </a:xfrm>
        </p:spPr>
        <p:txBody>
          <a:bodyPr/>
          <a:lstStyle/>
          <a:p>
            <a:r>
              <a:rPr lang="en-US"/>
              <a:t>Click to edit Master title style</a:t>
            </a:r>
            <a:endParaRPr lang="id-ID"/>
          </a:p>
        </p:txBody>
      </p:sp>
      <p:sp>
        <p:nvSpPr>
          <p:cNvPr id="3" name="Text Placeholder 2">
            <a:extLst>
              <a:ext uri="{FF2B5EF4-FFF2-40B4-BE49-F238E27FC236}">
                <a16:creationId xmlns:a16="http://schemas.microsoft.com/office/drawing/2014/main" id="{B7732707-CE71-4756-8077-8446EEFC71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743800A-C65B-4F95-8BF1-91B412ED952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5" name="Text Placeholder 4">
            <a:extLst>
              <a:ext uri="{FF2B5EF4-FFF2-40B4-BE49-F238E27FC236}">
                <a16:creationId xmlns:a16="http://schemas.microsoft.com/office/drawing/2014/main" id="{7902704C-E62F-4D55-A592-FDBB03AF59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6499F29-954E-4A22-8FEC-2B80D1FAFE3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7" name="Date Placeholder 6">
            <a:extLst>
              <a:ext uri="{FF2B5EF4-FFF2-40B4-BE49-F238E27FC236}">
                <a16:creationId xmlns:a16="http://schemas.microsoft.com/office/drawing/2014/main" id="{AEECA65F-9107-477A-A96B-049D0C1DB666}"/>
              </a:ext>
            </a:extLst>
          </p:cNvPr>
          <p:cNvSpPr>
            <a:spLocks noGrp="1"/>
          </p:cNvSpPr>
          <p:nvPr>
            <p:ph type="dt" sz="half" idx="10"/>
          </p:nvPr>
        </p:nvSpPr>
        <p:spPr/>
        <p:txBody>
          <a:bodyPr/>
          <a:lstStyle/>
          <a:p>
            <a:fld id="{968B617B-6AAE-4FA1-AC64-6C5711999BEB}" type="datetimeFigureOut">
              <a:rPr lang="id-ID" smtClean="0"/>
              <a:t>08/10/2017</a:t>
            </a:fld>
            <a:endParaRPr lang="id-ID"/>
          </a:p>
        </p:txBody>
      </p:sp>
      <p:sp>
        <p:nvSpPr>
          <p:cNvPr id="8" name="Footer Placeholder 7">
            <a:extLst>
              <a:ext uri="{FF2B5EF4-FFF2-40B4-BE49-F238E27FC236}">
                <a16:creationId xmlns:a16="http://schemas.microsoft.com/office/drawing/2014/main" id="{4F474C62-3F8A-4318-A934-36B4A0A9F97B}"/>
              </a:ext>
            </a:extLst>
          </p:cNvPr>
          <p:cNvSpPr>
            <a:spLocks noGrp="1"/>
          </p:cNvSpPr>
          <p:nvPr>
            <p:ph type="ftr" sz="quarter" idx="11"/>
          </p:nvPr>
        </p:nvSpPr>
        <p:spPr/>
        <p:txBody>
          <a:bodyPr/>
          <a:lstStyle/>
          <a:p>
            <a:endParaRPr lang="id-ID"/>
          </a:p>
        </p:txBody>
      </p:sp>
      <p:sp>
        <p:nvSpPr>
          <p:cNvPr id="9" name="Slide Number Placeholder 8">
            <a:extLst>
              <a:ext uri="{FF2B5EF4-FFF2-40B4-BE49-F238E27FC236}">
                <a16:creationId xmlns:a16="http://schemas.microsoft.com/office/drawing/2014/main" id="{D7C8EF63-7E5C-4CE8-9170-02A1C1D569C3}"/>
              </a:ext>
            </a:extLst>
          </p:cNvPr>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1073936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C2014-B78A-495F-ACA6-6604E1AC1D02}"/>
              </a:ext>
            </a:extLst>
          </p:cNvPr>
          <p:cNvSpPr>
            <a:spLocks noGrp="1"/>
          </p:cNvSpPr>
          <p:nvPr>
            <p:ph type="title"/>
          </p:nvPr>
        </p:nvSpPr>
        <p:spPr/>
        <p:txBody>
          <a:bodyPr/>
          <a:lstStyle/>
          <a:p>
            <a:r>
              <a:rPr lang="en-US"/>
              <a:t>Click to edit Master title style</a:t>
            </a:r>
            <a:endParaRPr lang="id-ID"/>
          </a:p>
        </p:txBody>
      </p:sp>
      <p:sp>
        <p:nvSpPr>
          <p:cNvPr id="3" name="Date Placeholder 2">
            <a:extLst>
              <a:ext uri="{FF2B5EF4-FFF2-40B4-BE49-F238E27FC236}">
                <a16:creationId xmlns:a16="http://schemas.microsoft.com/office/drawing/2014/main" id="{C8C7467D-F5D4-463F-8355-86999595DE81}"/>
              </a:ext>
            </a:extLst>
          </p:cNvPr>
          <p:cNvSpPr>
            <a:spLocks noGrp="1"/>
          </p:cNvSpPr>
          <p:nvPr>
            <p:ph type="dt" sz="half" idx="10"/>
          </p:nvPr>
        </p:nvSpPr>
        <p:spPr/>
        <p:txBody>
          <a:bodyPr/>
          <a:lstStyle/>
          <a:p>
            <a:fld id="{968B617B-6AAE-4FA1-AC64-6C5711999BEB}" type="datetimeFigureOut">
              <a:rPr lang="id-ID" smtClean="0"/>
              <a:t>08/10/2017</a:t>
            </a:fld>
            <a:endParaRPr lang="id-ID"/>
          </a:p>
        </p:txBody>
      </p:sp>
      <p:sp>
        <p:nvSpPr>
          <p:cNvPr id="4" name="Footer Placeholder 3">
            <a:extLst>
              <a:ext uri="{FF2B5EF4-FFF2-40B4-BE49-F238E27FC236}">
                <a16:creationId xmlns:a16="http://schemas.microsoft.com/office/drawing/2014/main" id="{D3BBCC2F-7ABD-4AC6-AD20-0B9CEFE21C1D}"/>
              </a:ext>
            </a:extLst>
          </p:cNvPr>
          <p:cNvSpPr>
            <a:spLocks noGrp="1"/>
          </p:cNvSpPr>
          <p:nvPr>
            <p:ph type="ftr" sz="quarter" idx="11"/>
          </p:nvPr>
        </p:nvSpPr>
        <p:spPr/>
        <p:txBody>
          <a:bodyPr/>
          <a:lstStyle/>
          <a:p>
            <a:endParaRPr lang="id-ID"/>
          </a:p>
        </p:txBody>
      </p:sp>
      <p:sp>
        <p:nvSpPr>
          <p:cNvPr id="5" name="Slide Number Placeholder 4">
            <a:extLst>
              <a:ext uri="{FF2B5EF4-FFF2-40B4-BE49-F238E27FC236}">
                <a16:creationId xmlns:a16="http://schemas.microsoft.com/office/drawing/2014/main" id="{A0F5D2F2-5FB7-466A-8B99-EF0A613AB13C}"/>
              </a:ext>
            </a:extLst>
          </p:cNvPr>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1621893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342F1E-E795-43D2-AFC8-A1D30141E9F0}"/>
              </a:ext>
            </a:extLst>
          </p:cNvPr>
          <p:cNvSpPr>
            <a:spLocks noGrp="1"/>
          </p:cNvSpPr>
          <p:nvPr>
            <p:ph type="dt" sz="half" idx="10"/>
          </p:nvPr>
        </p:nvSpPr>
        <p:spPr/>
        <p:txBody>
          <a:bodyPr/>
          <a:lstStyle/>
          <a:p>
            <a:fld id="{968B617B-6AAE-4FA1-AC64-6C5711999BEB}" type="datetimeFigureOut">
              <a:rPr lang="id-ID" smtClean="0"/>
              <a:t>08/10/2017</a:t>
            </a:fld>
            <a:endParaRPr lang="id-ID"/>
          </a:p>
        </p:txBody>
      </p:sp>
      <p:sp>
        <p:nvSpPr>
          <p:cNvPr id="3" name="Footer Placeholder 2">
            <a:extLst>
              <a:ext uri="{FF2B5EF4-FFF2-40B4-BE49-F238E27FC236}">
                <a16:creationId xmlns:a16="http://schemas.microsoft.com/office/drawing/2014/main" id="{D47C5137-4B4D-4C22-9FAA-0468017E6E6E}"/>
              </a:ext>
            </a:extLst>
          </p:cNvPr>
          <p:cNvSpPr>
            <a:spLocks noGrp="1"/>
          </p:cNvSpPr>
          <p:nvPr>
            <p:ph type="ftr" sz="quarter" idx="11"/>
          </p:nvPr>
        </p:nvSpPr>
        <p:spPr/>
        <p:txBody>
          <a:bodyPr/>
          <a:lstStyle/>
          <a:p>
            <a:endParaRPr lang="id-ID"/>
          </a:p>
        </p:txBody>
      </p:sp>
      <p:sp>
        <p:nvSpPr>
          <p:cNvPr id="4" name="Slide Number Placeholder 3">
            <a:extLst>
              <a:ext uri="{FF2B5EF4-FFF2-40B4-BE49-F238E27FC236}">
                <a16:creationId xmlns:a16="http://schemas.microsoft.com/office/drawing/2014/main" id="{34C71E05-0B69-493B-A6F5-B4D0DCFB5A1B}"/>
              </a:ext>
            </a:extLst>
          </p:cNvPr>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4756091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7F13A-0B8C-4799-A071-CC0E95F6AA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Content Placeholder 2">
            <a:extLst>
              <a:ext uri="{FF2B5EF4-FFF2-40B4-BE49-F238E27FC236}">
                <a16:creationId xmlns:a16="http://schemas.microsoft.com/office/drawing/2014/main" id="{F31DF49C-1F30-4EDF-8E81-9C3BA031E4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Text Placeholder 3">
            <a:extLst>
              <a:ext uri="{FF2B5EF4-FFF2-40B4-BE49-F238E27FC236}">
                <a16:creationId xmlns:a16="http://schemas.microsoft.com/office/drawing/2014/main" id="{1841D7A8-6C11-4689-AD92-5AC27898C2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C2D7284-D794-4103-92EC-AF9F0DBADFBE}"/>
              </a:ext>
            </a:extLst>
          </p:cNvPr>
          <p:cNvSpPr>
            <a:spLocks noGrp="1"/>
          </p:cNvSpPr>
          <p:nvPr>
            <p:ph type="dt" sz="half" idx="10"/>
          </p:nvPr>
        </p:nvSpPr>
        <p:spPr/>
        <p:txBody>
          <a:bodyPr/>
          <a:lstStyle/>
          <a:p>
            <a:fld id="{968B617B-6AAE-4FA1-AC64-6C5711999BEB}" type="datetimeFigureOut">
              <a:rPr lang="id-ID" smtClean="0"/>
              <a:t>08/10/2017</a:t>
            </a:fld>
            <a:endParaRPr lang="id-ID"/>
          </a:p>
        </p:txBody>
      </p:sp>
      <p:sp>
        <p:nvSpPr>
          <p:cNvPr id="6" name="Footer Placeholder 5">
            <a:extLst>
              <a:ext uri="{FF2B5EF4-FFF2-40B4-BE49-F238E27FC236}">
                <a16:creationId xmlns:a16="http://schemas.microsoft.com/office/drawing/2014/main" id="{2F5B3C46-16EF-4F82-ADAA-B6AD7AAC93F1}"/>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E1309EB7-655B-44C1-B803-0B130C986649}"/>
              </a:ext>
            </a:extLst>
          </p:cNvPr>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9937964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9B679-CD11-478A-9DB2-B323C41A32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d-ID"/>
          </a:p>
        </p:txBody>
      </p:sp>
      <p:sp>
        <p:nvSpPr>
          <p:cNvPr id="3" name="Picture Placeholder 2">
            <a:extLst>
              <a:ext uri="{FF2B5EF4-FFF2-40B4-BE49-F238E27FC236}">
                <a16:creationId xmlns:a16="http://schemas.microsoft.com/office/drawing/2014/main" id="{7F7FB161-A55C-4E78-832C-0B84EE84B8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d-ID"/>
          </a:p>
        </p:txBody>
      </p:sp>
      <p:sp>
        <p:nvSpPr>
          <p:cNvPr id="4" name="Text Placeholder 3">
            <a:extLst>
              <a:ext uri="{FF2B5EF4-FFF2-40B4-BE49-F238E27FC236}">
                <a16:creationId xmlns:a16="http://schemas.microsoft.com/office/drawing/2014/main" id="{8459CF59-7064-43E2-83B2-BD1E8DBF1F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DE8FCB2-7A28-459C-81B4-54B04236228A}"/>
              </a:ext>
            </a:extLst>
          </p:cNvPr>
          <p:cNvSpPr>
            <a:spLocks noGrp="1"/>
          </p:cNvSpPr>
          <p:nvPr>
            <p:ph type="dt" sz="half" idx="10"/>
          </p:nvPr>
        </p:nvSpPr>
        <p:spPr/>
        <p:txBody>
          <a:bodyPr/>
          <a:lstStyle/>
          <a:p>
            <a:fld id="{968B617B-6AAE-4FA1-AC64-6C5711999BEB}" type="datetimeFigureOut">
              <a:rPr lang="id-ID" smtClean="0"/>
              <a:t>08/10/2017</a:t>
            </a:fld>
            <a:endParaRPr lang="id-ID"/>
          </a:p>
        </p:txBody>
      </p:sp>
      <p:sp>
        <p:nvSpPr>
          <p:cNvPr id="6" name="Footer Placeholder 5">
            <a:extLst>
              <a:ext uri="{FF2B5EF4-FFF2-40B4-BE49-F238E27FC236}">
                <a16:creationId xmlns:a16="http://schemas.microsoft.com/office/drawing/2014/main" id="{EA6520B5-6163-4EF0-936F-DF9AEECA0A77}"/>
              </a:ext>
            </a:extLst>
          </p:cNvPr>
          <p:cNvSpPr>
            <a:spLocks noGrp="1"/>
          </p:cNvSpPr>
          <p:nvPr>
            <p:ph type="ftr" sz="quarter" idx="11"/>
          </p:nvPr>
        </p:nvSpPr>
        <p:spPr/>
        <p:txBody>
          <a:bodyPr/>
          <a:lstStyle/>
          <a:p>
            <a:endParaRPr lang="id-ID"/>
          </a:p>
        </p:txBody>
      </p:sp>
      <p:sp>
        <p:nvSpPr>
          <p:cNvPr id="7" name="Slide Number Placeholder 6">
            <a:extLst>
              <a:ext uri="{FF2B5EF4-FFF2-40B4-BE49-F238E27FC236}">
                <a16:creationId xmlns:a16="http://schemas.microsoft.com/office/drawing/2014/main" id="{5537E239-708D-404A-A9C7-727ABD25B096}"/>
              </a:ext>
            </a:extLst>
          </p:cNvPr>
          <p:cNvSpPr>
            <a:spLocks noGrp="1"/>
          </p:cNvSpPr>
          <p:nvPr>
            <p:ph type="sldNum" sz="quarter" idx="12"/>
          </p:nvPr>
        </p:nvSpPr>
        <p:spPr/>
        <p:txBody>
          <a:bodyPr/>
          <a:lstStyle/>
          <a:p>
            <a:fld id="{F9E2946E-3AF9-4229-9C4A-D46791E0DB46}" type="slidenum">
              <a:rPr lang="id-ID" smtClean="0"/>
              <a:t>‹#›</a:t>
            </a:fld>
            <a:endParaRPr lang="id-ID"/>
          </a:p>
        </p:txBody>
      </p:sp>
    </p:spTree>
    <p:extLst>
      <p:ext uri="{BB962C8B-B14F-4D97-AF65-F5344CB8AC3E}">
        <p14:creationId xmlns:p14="http://schemas.microsoft.com/office/powerpoint/2010/main" val="3448915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5E96BC-2D5A-454C-8E85-D3A096346A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d-ID"/>
          </a:p>
        </p:txBody>
      </p:sp>
      <p:sp>
        <p:nvSpPr>
          <p:cNvPr id="3" name="Text Placeholder 2">
            <a:extLst>
              <a:ext uri="{FF2B5EF4-FFF2-40B4-BE49-F238E27FC236}">
                <a16:creationId xmlns:a16="http://schemas.microsoft.com/office/drawing/2014/main" id="{68D5C796-3262-471A-97CB-36DD85C3B8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4" name="Date Placeholder 3">
            <a:extLst>
              <a:ext uri="{FF2B5EF4-FFF2-40B4-BE49-F238E27FC236}">
                <a16:creationId xmlns:a16="http://schemas.microsoft.com/office/drawing/2014/main" id="{EDD72F99-46DF-40B1-854B-8019A1FF64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8B617B-6AAE-4FA1-AC64-6C5711999BEB}" type="datetimeFigureOut">
              <a:rPr lang="id-ID" smtClean="0"/>
              <a:t>08/10/2017</a:t>
            </a:fld>
            <a:endParaRPr lang="id-ID"/>
          </a:p>
        </p:txBody>
      </p:sp>
      <p:sp>
        <p:nvSpPr>
          <p:cNvPr id="5" name="Footer Placeholder 4">
            <a:extLst>
              <a:ext uri="{FF2B5EF4-FFF2-40B4-BE49-F238E27FC236}">
                <a16:creationId xmlns:a16="http://schemas.microsoft.com/office/drawing/2014/main" id="{2C7E9F2B-A998-46EE-A980-0A3C6B84BD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a:extLst>
              <a:ext uri="{FF2B5EF4-FFF2-40B4-BE49-F238E27FC236}">
                <a16:creationId xmlns:a16="http://schemas.microsoft.com/office/drawing/2014/main" id="{779C9180-F7F9-4D5D-9DB0-E9C313D992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E2946E-3AF9-4229-9C4A-D46791E0DB46}" type="slidenum">
              <a:rPr lang="id-ID" smtClean="0"/>
              <a:t>‹#›</a:t>
            </a:fld>
            <a:endParaRPr lang="id-ID"/>
          </a:p>
        </p:txBody>
      </p:sp>
    </p:spTree>
    <p:extLst>
      <p:ext uri="{BB962C8B-B14F-4D97-AF65-F5344CB8AC3E}">
        <p14:creationId xmlns:p14="http://schemas.microsoft.com/office/powerpoint/2010/main" val="3958059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968B617B-6AAE-4FA1-AC64-6C5711999BEB}" type="datetimeFigureOut">
              <a:rPr lang="id-ID" smtClean="0"/>
              <a:t>08/10/2017</a:t>
            </a:fld>
            <a:endParaRPr lang="id-ID"/>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id-ID"/>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F9E2946E-3AF9-4229-9C4A-D46791E0DB46}" type="slidenum">
              <a:rPr lang="id-ID" smtClean="0"/>
              <a:t>‹#›</a:t>
            </a:fld>
            <a:endParaRPr lang="id-ID"/>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776856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968B617B-6AAE-4FA1-AC64-6C5711999BEB}" type="datetimeFigureOut">
              <a:rPr lang="id-ID" smtClean="0"/>
              <a:t>08/10/2017</a:t>
            </a:fld>
            <a:endParaRPr lang="id-ID"/>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id-ID"/>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F9E2946E-3AF9-4229-9C4A-D46791E0DB46}" type="slidenum">
              <a:rPr lang="id-ID" smtClean="0"/>
              <a:t>‹#›</a:t>
            </a:fld>
            <a:endParaRPr lang="id-ID"/>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4183476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4.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36000" b="-4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734F3-5C67-403D-AA5A-A69F2233A8C1}"/>
              </a:ext>
            </a:extLst>
          </p:cNvPr>
          <p:cNvSpPr>
            <a:spLocks noGrp="1"/>
          </p:cNvSpPr>
          <p:nvPr>
            <p:ph type="ctrTitle"/>
          </p:nvPr>
        </p:nvSpPr>
        <p:spPr>
          <a:xfrm>
            <a:off x="4353951" y="1031558"/>
            <a:ext cx="9144000" cy="2387600"/>
          </a:xfrm>
        </p:spPr>
        <p:txBody>
          <a:bodyPr/>
          <a:lstStyle/>
          <a:p>
            <a:r>
              <a:rPr lang="en-US" dirty="0">
                <a:ln>
                  <a:solidFill>
                    <a:schemeClr val="tx1">
                      <a:lumMod val="95000"/>
                      <a:lumOff val="5000"/>
                    </a:schemeClr>
                  </a:solidFill>
                </a:ln>
                <a:solidFill>
                  <a:srgbClr val="7030A0"/>
                </a:solidFill>
                <a:latin typeface="CF Life is beautiful" pitchFamily="2" charset="0"/>
              </a:rPr>
              <a:t>Reflection Test</a:t>
            </a:r>
            <a:endParaRPr lang="id-ID" dirty="0">
              <a:ln>
                <a:solidFill>
                  <a:schemeClr val="tx1">
                    <a:lumMod val="95000"/>
                    <a:lumOff val="5000"/>
                  </a:schemeClr>
                </a:solidFill>
              </a:ln>
              <a:solidFill>
                <a:srgbClr val="7030A0"/>
              </a:solidFill>
              <a:latin typeface="CF Life is beautiful" pitchFamily="2" charset="0"/>
            </a:endParaRPr>
          </a:p>
        </p:txBody>
      </p:sp>
      <p:sp>
        <p:nvSpPr>
          <p:cNvPr id="3" name="Subtitle 2">
            <a:extLst>
              <a:ext uri="{FF2B5EF4-FFF2-40B4-BE49-F238E27FC236}">
                <a16:creationId xmlns:a16="http://schemas.microsoft.com/office/drawing/2014/main" id="{599CDFF0-6331-4F75-96EE-0EBC9A81627C}"/>
              </a:ext>
            </a:extLst>
          </p:cNvPr>
          <p:cNvSpPr>
            <a:spLocks noGrp="1"/>
          </p:cNvSpPr>
          <p:nvPr>
            <p:ph type="subTitle" idx="1"/>
          </p:nvPr>
        </p:nvSpPr>
        <p:spPr>
          <a:xfrm>
            <a:off x="6096000" y="3798986"/>
            <a:ext cx="5659902" cy="1307586"/>
          </a:xfrm>
          <a:solidFill>
            <a:srgbClr val="FFFF00"/>
          </a:solidFill>
        </p:spPr>
        <p:txBody>
          <a:bodyPr>
            <a:normAutofit fontScale="92500"/>
          </a:bodyPr>
          <a:lstStyle/>
          <a:p>
            <a:r>
              <a:rPr lang="en-US" dirty="0" err="1">
                <a:latin typeface="Raleway SemiBold" panose="020B0703030101060003" pitchFamily="34" charset="0"/>
              </a:rPr>
              <a:t>Raditya</a:t>
            </a:r>
            <a:r>
              <a:rPr lang="en-US" dirty="0">
                <a:latin typeface="Raleway SemiBold" panose="020B0703030101060003" pitchFamily="34" charset="0"/>
              </a:rPr>
              <a:t> </a:t>
            </a:r>
            <a:r>
              <a:rPr lang="en-US" dirty="0" err="1">
                <a:latin typeface="Raleway SemiBold" panose="020B0703030101060003" pitchFamily="34" charset="0"/>
              </a:rPr>
              <a:t>Prirahmadian</a:t>
            </a:r>
            <a:r>
              <a:rPr lang="en-US" dirty="0">
                <a:latin typeface="Raleway SemiBold" panose="020B0703030101060003" pitchFamily="34" charset="0"/>
              </a:rPr>
              <a:t> – 140810160009</a:t>
            </a:r>
          </a:p>
          <a:p>
            <a:r>
              <a:rPr lang="en-US" dirty="0" err="1">
                <a:latin typeface="Raleway SemiBold" panose="020B0703030101060003" pitchFamily="34" charset="0"/>
              </a:rPr>
              <a:t>Syafira</a:t>
            </a:r>
            <a:r>
              <a:rPr lang="en-US" dirty="0">
                <a:latin typeface="Raleway SemiBold" panose="020B0703030101060003" pitchFamily="34" charset="0"/>
              </a:rPr>
              <a:t> </a:t>
            </a:r>
            <a:r>
              <a:rPr lang="en-US" dirty="0" err="1">
                <a:latin typeface="Raleway SemiBold" panose="020B0703030101060003" pitchFamily="34" charset="0"/>
              </a:rPr>
              <a:t>Fitra</a:t>
            </a:r>
            <a:r>
              <a:rPr lang="en-US" dirty="0">
                <a:latin typeface="Raleway SemiBold" panose="020B0703030101060003" pitchFamily="34" charset="0"/>
              </a:rPr>
              <a:t> </a:t>
            </a:r>
            <a:r>
              <a:rPr lang="en-US" dirty="0" err="1">
                <a:latin typeface="Raleway SemiBold" panose="020B0703030101060003" pitchFamily="34" charset="0"/>
              </a:rPr>
              <a:t>Annisa</a:t>
            </a:r>
            <a:r>
              <a:rPr lang="en-US" dirty="0">
                <a:latin typeface="Raleway SemiBold" panose="020B0703030101060003" pitchFamily="34" charset="0"/>
              </a:rPr>
              <a:t> – 140810160047</a:t>
            </a:r>
          </a:p>
          <a:p>
            <a:r>
              <a:rPr lang="en-US" dirty="0">
                <a:latin typeface="Raleway SemiBold" panose="020B0703030101060003" pitchFamily="34" charset="0"/>
              </a:rPr>
              <a:t>Patricia Joanne - 140810160065</a:t>
            </a:r>
            <a:endParaRPr lang="id-ID" dirty="0">
              <a:latin typeface="Raleway SemiBold" panose="020B0703030101060003" pitchFamily="34" charset="0"/>
            </a:endParaRPr>
          </a:p>
        </p:txBody>
      </p:sp>
    </p:spTree>
    <p:extLst>
      <p:ext uri="{BB962C8B-B14F-4D97-AF65-F5344CB8AC3E}">
        <p14:creationId xmlns:p14="http://schemas.microsoft.com/office/powerpoint/2010/main" val="3800183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8631BEC5-BC20-43F6-A40F-B0962083CEF9}"/>
              </a:ext>
            </a:extLst>
          </p:cNvPr>
          <p:cNvGraphicFramePr>
            <a:graphicFrameLocks noGrp="1"/>
          </p:cNvGraphicFramePr>
          <p:nvPr>
            <p:ph idx="1"/>
            <p:extLst>
              <p:ext uri="{D42A27DB-BD31-4B8C-83A1-F6EECF244321}">
                <p14:modId xmlns:p14="http://schemas.microsoft.com/office/powerpoint/2010/main" val="254506888"/>
              </p:ext>
            </p:extLst>
          </p:nvPr>
        </p:nvGraphicFramePr>
        <p:xfrm>
          <a:off x="1437860" y="1636643"/>
          <a:ext cx="9601200" cy="4536000"/>
        </p:xfrm>
        <a:graphic>
          <a:graphicData uri="http://schemas.openxmlformats.org/drawingml/2006/table">
            <a:tbl>
              <a:tblPr firstRow="1" bandRow="1">
                <a:tableStyleId>{5940675A-B579-460E-94D1-54222C63F5DA}</a:tableStyleId>
              </a:tblPr>
              <a:tblGrid>
                <a:gridCol w="3200400">
                  <a:extLst>
                    <a:ext uri="{9D8B030D-6E8A-4147-A177-3AD203B41FA5}">
                      <a16:colId xmlns:a16="http://schemas.microsoft.com/office/drawing/2014/main" val="686864638"/>
                    </a:ext>
                  </a:extLst>
                </a:gridCol>
                <a:gridCol w="3200400">
                  <a:extLst>
                    <a:ext uri="{9D8B030D-6E8A-4147-A177-3AD203B41FA5}">
                      <a16:colId xmlns:a16="http://schemas.microsoft.com/office/drawing/2014/main" val="537725865"/>
                    </a:ext>
                  </a:extLst>
                </a:gridCol>
                <a:gridCol w="3200400">
                  <a:extLst>
                    <a:ext uri="{9D8B030D-6E8A-4147-A177-3AD203B41FA5}">
                      <a16:colId xmlns:a16="http://schemas.microsoft.com/office/drawing/2014/main" val="1326187581"/>
                    </a:ext>
                  </a:extLst>
                </a:gridCol>
              </a:tblGrid>
              <a:tr h="504000">
                <a:tc>
                  <a:txBody>
                    <a:bodyPr/>
                    <a:lstStyle/>
                    <a:p>
                      <a:pPr algn="ctr"/>
                      <a:r>
                        <a:rPr lang="en-US" b="1" dirty="0" err="1">
                          <a:latin typeface="Raleway" panose="020B0503030101060003" pitchFamily="34" charset="0"/>
                        </a:rPr>
                        <a:t>Tipe</a:t>
                      </a:r>
                      <a:r>
                        <a:rPr lang="en-US" b="1" dirty="0">
                          <a:latin typeface="Raleway" panose="020B0503030101060003" pitchFamily="34" charset="0"/>
                        </a:rPr>
                        <a:t> Data </a:t>
                      </a:r>
                      <a:r>
                        <a:rPr lang="en-US" b="1" dirty="0" err="1">
                          <a:latin typeface="Raleway" panose="020B0503030101060003" pitchFamily="34" charset="0"/>
                        </a:rPr>
                        <a:t>Primitif</a:t>
                      </a:r>
                      <a:endParaRPr lang="en-US" b="1" dirty="0">
                        <a:latin typeface="Raleway" panose="020B0503030101060003" pitchFamily="34" charset="0"/>
                      </a:endParaRPr>
                    </a:p>
                  </a:txBody>
                  <a:tcPr marL="83489" marR="83489">
                    <a:solidFill>
                      <a:schemeClr val="bg1">
                        <a:lumMod val="65000"/>
                      </a:schemeClr>
                    </a:solidFill>
                  </a:tcPr>
                </a:tc>
                <a:tc>
                  <a:txBody>
                    <a:bodyPr/>
                    <a:lstStyle/>
                    <a:p>
                      <a:pPr algn="ctr"/>
                      <a:r>
                        <a:rPr lang="en-US" b="1" dirty="0">
                          <a:latin typeface="Raleway" panose="020B0503030101060003" pitchFamily="34" charset="0"/>
                        </a:rPr>
                        <a:t>Class Wrapper</a:t>
                      </a:r>
                      <a:endParaRPr lang="id-ID" b="1" dirty="0">
                        <a:latin typeface="Raleway" panose="020B0503030101060003" pitchFamily="34" charset="0"/>
                      </a:endParaRPr>
                    </a:p>
                  </a:txBody>
                  <a:tcPr marL="83489" marR="83489">
                    <a:solidFill>
                      <a:schemeClr val="bg1">
                        <a:lumMod val="65000"/>
                      </a:schemeClr>
                    </a:solidFill>
                  </a:tcPr>
                </a:tc>
                <a:tc>
                  <a:txBody>
                    <a:bodyPr/>
                    <a:lstStyle/>
                    <a:p>
                      <a:pPr algn="ctr"/>
                      <a:r>
                        <a:rPr lang="en-US" b="1" dirty="0">
                          <a:latin typeface="Raleway" panose="020B0503030101060003" pitchFamily="34" charset="0"/>
                        </a:rPr>
                        <a:t>Argument Constructor</a:t>
                      </a:r>
                      <a:endParaRPr lang="id-ID" b="1" dirty="0">
                        <a:latin typeface="Raleway" panose="020B0503030101060003" pitchFamily="34" charset="0"/>
                      </a:endParaRPr>
                    </a:p>
                  </a:txBody>
                  <a:tcPr marL="83489" marR="83489">
                    <a:solidFill>
                      <a:schemeClr val="bg1">
                        <a:lumMod val="65000"/>
                      </a:schemeClr>
                    </a:solidFill>
                  </a:tcPr>
                </a:tc>
                <a:extLst>
                  <a:ext uri="{0D108BD9-81ED-4DB2-BD59-A6C34878D82A}">
                    <a16:rowId xmlns:a16="http://schemas.microsoft.com/office/drawing/2014/main" val="4069541364"/>
                  </a:ext>
                </a:extLst>
              </a:tr>
              <a:tr h="504000">
                <a:tc>
                  <a:txBody>
                    <a:bodyPr/>
                    <a:lstStyle/>
                    <a:p>
                      <a:pPr algn="ctr"/>
                      <a:r>
                        <a:rPr lang="en-US" dirty="0">
                          <a:latin typeface="Raleway" panose="020B0503030101060003" pitchFamily="34" charset="0"/>
                        </a:rPr>
                        <a:t>Boolean</a:t>
                      </a:r>
                      <a:endParaRPr lang="id-ID"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Boolean</a:t>
                      </a:r>
                      <a:endParaRPr lang="id-ID" dirty="0">
                        <a:latin typeface="Raleway" panose="020B0503030101060003" pitchFamily="34" charset="0"/>
                      </a:endParaRPr>
                    </a:p>
                  </a:txBody>
                  <a:tcPr marL="83489" marR="83489"/>
                </a:tc>
                <a:tc>
                  <a:txBody>
                    <a:bodyPr/>
                    <a:lstStyle/>
                    <a:p>
                      <a:pPr algn="ctr"/>
                      <a:r>
                        <a:rPr lang="en-US" dirty="0" err="1">
                          <a:latin typeface="Raleway" panose="020B0503030101060003" pitchFamily="34" charset="0"/>
                        </a:rPr>
                        <a:t>boolean</a:t>
                      </a:r>
                      <a:r>
                        <a:rPr lang="en-US" dirty="0">
                          <a:latin typeface="Raleway" panose="020B0503030101060003" pitchFamily="34" charset="0"/>
                        </a:rPr>
                        <a:t> / String</a:t>
                      </a:r>
                      <a:endParaRPr lang="id-ID" dirty="0">
                        <a:latin typeface="Raleway" panose="020B0503030101060003" pitchFamily="34" charset="0"/>
                      </a:endParaRPr>
                    </a:p>
                  </a:txBody>
                  <a:tcPr marL="83489" marR="83489"/>
                </a:tc>
                <a:extLst>
                  <a:ext uri="{0D108BD9-81ED-4DB2-BD59-A6C34878D82A}">
                    <a16:rowId xmlns:a16="http://schemas.microsoft.com/office/drawing/2014/main" val="2419153289"/>
                  </a:ext>
                </a:extLst>
              </a:tr>
              <a:tr h="504000">
                <a:tc>
                  <a:txBody>
                    <a:bodyPr/>
                    <a:lstStyle/>
                    <a:p>
                      <a:pPr algn="ctr"/>
                      <a:r>
                        <a:rPr lang="en-US" dirty="0">
                          <a:latin typeface="Raleway" panose="020B0503030101060003" pitchFamily="34" charset="0"/>
                        </a:rPr>
                        <a:t>Byte</a:t>
                      </a:r>
                    </a:p>
                  </a:txBody>
                  <a:tcPr marL="83489" marR="83489"/>
                </a:tc>
                <a:tc>
                  <a:txBody>
                    <a:bodyPr/>
                    <a:lstStyle/>
                    <a:p>
                      <a:pPr algn="ctr"/>
                      <a:r>
                        <a:rPr lang="en-US" dirty="0">
                          <a:latin typeface="Raleway" panose="020B0503030101060003" pitchFamily="34" charset="0"/>
                        </a:rPr>
                        <a:t>Byte</a:t>
                      </a:r>
                      <a:endParaRPr lang="id-ID"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byte / String</a:t>
                      </a:r>
                      <a:endParaRPr lang="id-ID" dirty="0">
                        <a:latin typeface="Raleway" panose="020B0503030101060003" pitchFamily="34" charset="0"/>
                      </a:endParaRPr>
                    </a:p>
                  </a:txBody>
                  <a:tcPr marL="83489" marR="83489"/>
                </a:tc>
                <a:extLst>
                  <a:ext uri="{0D108BD9-81ED-4DB2-BD59-A6C34878D82A}">
                    <a16:rowId xmlns:a16="http://schemas.microsoft.com/office/drawing/2014/main" val="2458653038"/>
                  </a:ext>
                </a:extLst>
              </a:tr>
              <a:tr h="504000">
                <a:tc>
                  <a:txBody>
                    <a:bodyPr/>
                    <a:lstStyle/>
                    <a:p>
                      <a:pPr algn="ctr"/>
                      <a:r>
                        <a:rPr lang="en-US" dirty="0">
                          <a:latin typeface="Raleway" panose="020B0503030101060003" pitchFamily="34" charset="0"/>
                        </a:rPr>
                        <a:t>Char</a:t>
                      </a:r>
                      <a:endParaRPr lang="id-ID" dirty="0">
                        <a:latin typeface="Raleway" panose="020B0503030101060003" pitchFamily="34" charset="0"/>
                      </a:endParaRPr>
                    </a:p>
                  </a:txBody>
                  <a:tcPr marL="83489" marR="83489" anchor="ctr"/>
                </a:tc>
                <a:tc>
                  <a:txBody>
                    <a:bodyPr/>
                    <a:lstStyle/>
                    <a:p>
                      <a:pPr algn="ctr"/>
                      <a:r>
                        <a:rPr lang="en-US" dirty="0">
                          <a:latin typeface="Raleway" panose="020B0503030101060003" pitchFamily="34" charset="0"/>
                        </a:rPr>
                        <a:t>Character</a:t>
                      </a:r>
                      <a:endParaRPr lang="id-ID"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char</a:t>
                      </a:r>
                      <a:endParaRPr lang="id-ID" dirty="0">
                        <a:latin typeface="Raleway" panose="020B0503030101060003" pitchFamily="34" charset="0"/>
                      </a:endParaRPr>
                    </a:p>
                  </a:txBody>
                  <a:tcPr marL="83489" marR="83489"/>
                </a:tc>
                <a:extLst>
                  <a:ext uri="{0D108BD9-81ED-4DB2-BD59-A6C34878D82A}">
                    <a16:rowId xmlns:a16="http://schemas.microsoft.com/office/drawing/2014/main" val="299331809"/>
                  </a:ext>
                </a:extLst>
              </a:tr>
              <a:tr h="504000">
                <a:tc>
                  <a:txBody>
                    <a:bodyPr/>
                    <a:lstStyle/>
                    <a:p>
                      <a:pPr algn="ctr"/>
                      <a:r>
                        <a:rPr lang="en-US" dirty="0">
                          <a:latin typeface="Raleway" panose="020B0503030101060003" pitchFamily="34" charset="0"/>
                        </a:rPr>
                        <a:t>Double</a:t>
                      </a:r>
                      <a:endParaRPr lang="id-ID"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Double</a:t>
                      </a:r>
                      <a:endParaRPr lang="id-ID"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double / String</a:t>
                      </a:r>
                      <a:endParaRPr lang="id-ID" dirty="0">
                        <a:latin typeface="Raleway" panose="020B0503030101060003" pitchFamily="34" charset="0"/>
                      </a:endParaRPr>
                    </a:p>
                  </a:txBody>
                  <a:tcPr marL="83489" marR="83489"/>
                </a:tc>
                <a:extLst>
                  <a:ext uri="{0D108BD9-81ED-4DB2-BD59-A6C34878D82A}">
                    <a16:rowId xmlns:a16="http://schemas.microsoft.com/office/drawing/2014/main" val="4057153100"/>
                  </a:ext>
                </a:extLst>
              </a:tr>
              <a:tr h="504000">
                <a:tc>
                  <a:txBody>
                    <a:bodyPr/>
                    <a:lstStyle/>
                    <a:p>
                      <a:pPr algn="ctr"/>
                      <a:r>
                        <a:rPr lang="en-US" dirty="0">
                          <a:latin typeface="Raleway" panose="020B0503030101060003" pitchFamily="34" charset="0"/>
                        </a:rPr>
                        <a:t>Float</a:t>
                      </a:r>
                      <a:endParaRPr lang="id-ID"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Float</a:t>
                      </a:r>
                      <a:endParaRPr lang="id-ID"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float / double / String</a:t>
                      </a:r>
                      <a:endParaRPr lang="id-ID" dirty="0">
                        <a:latin typeface="Raleway" panose="020B0503030101060003" pitchFamily="34" charset="0"/>
                      </a:endParaRPr>
                    </a:p>
                  </a:txBody>
                  <a:tcPr marL="83489" marR="83489"/>
                </a:tc>
                <a:extLst>
                  <a:ext uri="{0D108BD9-81ED-4DB2-BD59-A6C34878D82A}">
                    <a16:rowId xmlns:a16="http://schemas.microsoft.com/office/drawing/2014/main" val="3518623662"/>
                  </a:ext>
                </a:extLst>
              </a:tr>
              <a:tr h="504000">
                <a:tc>
                  <a:txBody>
                    <a:bodyPr/>
                    <a:lstStyle/>
                    <a:p>
                      <a:pPr algn="ctr"/>
                      <a:r>
                        <a:rPr lang="en-US" dirty="0" err="1">
                          <a:latin typeface="Raleway" panose="020B0503030101060003" pitchFamily="34" charset="0"/>
                        </a:rPr>
                        <a:t>Int</a:t>
                      </a:r>
                      <a:endParaRPr lang="en-US"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Integer</a:t>
                      </a:r>
                      <a:endParaRPr lang="id-ID" dirty="0">
                        <a:latin typeface="Raleway" panose="020B0503030101060003" pitchFamily="34" charset="0"/>
                      </a:endParaRPr>
                    </a:p>
                  </a:txBody>
                  <a:tcPr marL="83489" marR="83489"/>
                </a:tc>
                <a:tc>
                  <a:txBody>
                    <a:bodyPr/>
                    <a:lstStyle/>
                    <a:p>
                      <a:pPr algn="ctr"/>
                      <a:r>
                        <a:rPr lang="en-US" dirty="0" err="1">
                          <a:latin typeface="Raleway" panose="020B0503030101060003" pitchFamily="34" charset="0"/>
                        </a:rPr>
                        <a:t>int</a:t>
                      </a:r>
                      <a:r>
                        <a:rPr lang="en-US" dirty="0">
                          <a:latin typeface="Raleway" panose="020B0503030101060003" pitchFamily="34" charset="0"/>
                        </a:rPr>
                        <a:t> / String</a:t>
                      </a:r>
                      <a:endParaRPr lang="id-ID" dirty="0">
                        <a:latin typeface="Raleway" panose="020B0503030101060003" pitchFamily="34" charset="0"/>
                      </a:endParaRPr>
                    </a:p>
                  </a:txBody>
                  <a:tcPr marL="83489" marR="83489"/>
                </a:tc>
                <a:extLst>
                  <a:ext uri="{0D108BD9-81ED-4DB2-BD59-A6C34878D82A}">
                    <a16:rowId xmlns:a16="http://schemas.microsoft.com/office/drawing/2014/main" val="3183839866"/>
                  </a:ext>
                </a:extLst>
              </a:tr>
              <a:tr h="504000">
                <a:tc>
                  <a:txBody>
                    <a:bodyPr/>
                    <a:lstStyle/>
                    <a:p>
                      <a:pPr algn="ctr"/>
                      <a:r>
                        <a:rPr lang="en-US" dirty="0">
                          <a:latin typeface="Raleway" panose="020B0503030101060003" pitchFamily="34" charset="0"/>
                        </a:rPr>
                        <a:t>Long</a:t>
                      </a:r>
                      <a:endParaRPr lang="id-ID"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Long</a:t>
                      </a:r>
                      <a:endParaRPr lang="id-ID"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long / String</a:t>
                      </a:r>
                      <a:endParaRPr lang="id-ID" dirty="0">
                        <a:latin typeface="Raleway" panose="020B0503030101060003" pitchFamily="34" charset="0"/>
                      </a:endParaRPr>
                    </a:p>
                  </a:txBody>
                  <a:tcPr marL="83489" marR="83489"/>
                </a:tc>
                <a:extLst>
                  <a:ext uri="{0D108BD9-81ED-4DB2-BD59-A6C34878D82A}">
                    <a16:rowId xmlns:a16="http://schemas.microsoft.com/office/drawing/2014/main" val="1849939692"/>
                  </a:ext>
                </a:extLst>
              </a:tr>
              <a:tr h="504000">
                <a:tc>
                  <a:txBody>
                    <a:bodyPr/>
                    <a:lstStyle/>
                    <a:p>
                      <a:pPr algn="ctr"/>
                      <a:r>
                        <a:rPr lang="en-US" dirty="0">
                          <a:latin typeface="Raleway" panose="020B0503030101060003" pitchFamily="34" charset="0"/>
                        </a:rPr>
                        <a:t>Short</a:t>
                      </a:r>
                      <a:endParaRPr lang="id-ID"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Short</a:t>
                      </a:r>
                      <a:endParaRPr lang="id-ID" dirty="0">
                        <a:latin typeface="Raleway" panose="020B0503030101060003" pitchFamily="34" charset="0"/>
                      </a:endParaRPr>
                    </a:p>
                  </a:txBody>
                  <a:tcPr marL="83489" marR="83489"/>
                </a:tc>
                <a:tc>
                  <a:txBody>
                    <a:bodyPr/>
                    <a:lstStyle/>
                    <a:p>
                      <a:pPr algn="ctr"/>
                      <a:r>
                        <a:rPr lang="en-US" dirty="0">
                          <a:latin typeface="Raleway" panose="020B0503030101060003" pitchFamily="34" charset="0"/>
                        </a:rPr>
                        <a:t>short / String</a:t>
                      </a:r>
                      <a:endParaRPr lang="id-ID" dirty="0">
                        <a:latin typeface="Raleway" panose="020B0503030101060003" pitchFamily="34" charset="0"/>
                      </a:endParaRPr>
                    </a:p>
                  </a:txBody>
                  <a:tcPr marL="83489" marR="83489"/>
                </a:tc>
                <a:extLst>
                  <a:ext uri="{0D108BD9-81ED-4DB2-BD59-A6C34878D82A}">
                    <a16:rowId xmlns:a16="http://schemas.microsoft.com/office/drawing/2014/main" val="1707314509"/>
                  </a:ext>
                </a:extLst>
              </a:tr>
            </a:tbl>
          </a:graphicData>
        </a:graphic>
      </p:graphicFrame>
    </p:spTree>
    <p:extLst>
      <p:ext uri="{BB962C8B-B14F-4D97-AF65-F5344CB8AC3E}">
        <p14:creationId xmlns:p14="http://schemas.microsoft.com/office/powerpoint/2010/main" val="2554155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991E3-3108-4599-9830-14E95E3E160F}"/>
              </a:ext>
            </a:extLst>
          </p:cNvPr>
          <p:cNvSpPr>
            <a:spLocks noGrp="1"/>
          </p:cNvSpPr>
          <p:nvPr>
            <p:ph type="title"/>
          </p:nvPr>
        </p:nvSpPr>
        <p:spPr/>
        <p:txBody>
          <a:bodyPr/>
          <a:lstStyle/>
          <a:p>
            <a:endParaRPr lang="id-ID"/>
          </a:p>
        </p:txBody>
      </p:sp>
      <p:sp>
        <p:nvSpPr>
          <p:cNvPr id="3" name="Content Placeholder 2">
            <a:extLst>
              <a:ext uri="{FF2B5EF4-FFF2-40B4-BE49-F238E27FC236}">
                <a16:creationId xmlns:a16="http://schemas.microsoft.com/office/drawing/2014/main" id="{C79BD0B9-FF3E-473D-B378-3B12F547078F}"/>
              </a:ext>
            </a:extLst>
          </p:cNvPr>
          <p:cNvSpPr>
            <a:spLocks noGrp="1"/>
          </p:cNvSpPr>
          <p:nvPr>
            <p:ph idx="1"/>
          </p:nvPr>
        </p:nvSpPr>
        <p:spPr>
          <a:xfrm>
            <a:off x="1371600" y="2286000"/>
            <a:ext cx="9601200" cy="3581400"/>
          </a:xfrm>
        </p:spPr>
        <p:txBody>
          <a:bodyPr anchor="ctr">
            <a:normAutofit/>
          </a:bodyPr>
          <a:lstStyle/>
          <a:p>
            <a:pPr marL="0" indent="0" algn="just">
              <a:lnSpc>
                <a:spcPct val="150000"/>
              </a:lnSpc>
              <a:buNone/>
            </a:pPr>
            <a:r>
              <a:rPr lang="id-ID" dirty="0">
                <a:latin typeface="Raleway" panose="020B0503030101060003" pitchFamily="34" charset="0"/>
              </a:rPr>
              <a:t>Setiap data primit</a:t>
            </a:r>
            <a:r>
              <a:rPr lang="en-US" dirty="0" err="1">
                <a:latin typeface="Raleway" panose="020B0503030101060003" pitchFamily="34" charset="0"/>
              </a:rPr>
              <a:t>i</a:t>
            </a:r>
            <a:r>
              <a:rPr lang="id-ID" dirty="0">
                <a:latin typeface="Raleway" panose="020B0503030101060003" pitchFamily="34" charset="0"/>
              </a:rPr>
              <a:t>f dalam Java memiliki Wrapper Class yang bersesuaian.  Sebagai contoh, Wrapper class untuk </a:t>
            </a:r>
            <a:r>
              <a:rPr lang="id-ID" b="1" dirty="0">
                <a:latin typeface="Raleway" panose="020B0503030101060003" pitchFamily="34" charset="0"/>
              </a:rPr>
              <a:t>int</a:t>
            </a:r>
            <a:r>
              <a:rPr lang="id-ID" dirty="0">
                <a:latin typeface="Raleway" panose="020B0503030101060003" pitchFamily="34" charset="0"/>
              </a:rPr>
              <a:t> adalah </a:t>
            </a:r>
            <a:r>
              <a:rPr lang="id-ID" b="1" dirty="0">
                <a:latin typeface="Raleway" panose="020B0503030101060003" pitchFamily="34" charset="0"/>
              </a:rPr>
              <a:t>integer, </a:t>
            </a:r>
            <a:r>
              <a:rPr lang="id-ID" dirty="0">
                <a:latin typeface="Raleway" panose="020B0503030101060003" pitchFamily="34" charset="0"/>
              </a:rPr>
              <a:t>untuk </a:t>
            </a:r>
            <a:r>
              <a:rPr lang="id-ID" b="1" dirty="0">
                <a:latin typeface="Raleway" panose="020B0503030101060003" pitchFamily="34" charset="0"/>
              </a:rPr>
              <a:t>float</a:t>
            </a:r>
            <a:r>
              <a:rPr lang="id-ID" dirty="0">
                <a:latin typeface="Raleway" panose="020B0503030101060003" pitchFamily="34" charset="0"/>
              </a:rPr>
              <a:t> adalah </a:t>
            </a:r>
            <a:r>
              <a:rPr lang="en-US" b="1" dirty="0">
                <a:latin typeface="Raleway" panose="020B0503030101060003" pitchFamily="34" charset="0"/>
              </a:rPr>
              <a:t>F</a:t>
            </a:r>
            <a:r>
              <a:rPr lang="id-ID" b="1" dirty="0">
                <a:latin typeface="Raleway" panose="020B0503030101060003" pitchFamily="34" charset="0"/>
              </a:rPr>
              <a:t>loat, </a:t>
            </a:r>
            <a:r>
              <a:rPr lang="id-ID" dirty="0">
                <a:latin typeface="Raleway" panose="020B0503030101060003" pitchFamily="34" charset="0"/>
              </a:rPr>
              <a:t>dan sebagainya. Yang patut diingat adalah nama dari Wrapper Class suatu data primitif adalah sana dengan tipe data primitif yang bersesuaian dengan huruf pertamanya dalam bentuk huruf besar, kecuali untuk tipa data </a:t>
            </a:r>
            <a:r>
              <a:rPr lang="id-ID" b="1" dirty="0">
                <a:latin typeface="Raleway" panose="020B0503030101060003" pitchFamily="34" charset="0"/>
              </a:rPr>
              <a:t>char </a:t>
            </a:r>
            <a:r>
              <a:rPr lang="id-ID" dirty="0">
                <a:latin typeface="Raleway" panose="020B0503030101060003" pitchFamily="34" charset="0"/>
              </a:rPr>
              <a:t>dengan Wrapper Class </a:t>
            </a:r>
            <a:r>
              <a:rPr lang="id-ID" b="1" dirty="0">
                <a:latin typeface="Raleway" panose="020B0503030101060003" pitchFamily="34" charset="0"/>
              </a:rPr>
              <a:t>Character, </a:t>
            </a:r>
            <a:r>
              <a:rPr lang="id-ID" dirty="0">
                <a:latin typeface="Raleway" panose="020B0503030101060003" pitchFamily="34" charset="0"/>
              </a:rPr>
              <a:t>dan </a:t>
            </a:r>
            <a:r>
              <a:rPr lang="id-ID" b="1" dirty="0">
                <a:latin typeface="Raleway" panose="020B0503030101060003" pitchFamily="34" charset="0"/>
              </a:rPr>
              <a:t>int </a:t>
            </a:r>
            <a:r>
              <a:rPr lang="id-ID" dirty="0">
                <a:latin typeface="Raleway" panose="020B0503030101060003" pitchFamily="34" charset="0"/>
              </a:rPr>
              <a:t> dengan Wrapper Class </a:t>
            </a:r>
            <a:r>
              <a:rPr lang="id-ID" b="1" dirty="0">
                <a:latin typeface="Raleway" panose="020B0503030101060003" pitchFamily="34" charset="0"/>
              </a:rPr>
              <a:t>Integer. </a:t>
            </a:r>
            <a:endParaRPr lang="id-ID" dirty="0">
              <a:latin typeface="Raleway" panose="020B0503030101060003" pitchFamily="34" charset="0"/>
            </a:endParaRPr>
          </a:p>
        </p:txBody>
      </p:sp>
    </p:spTree>
    <p:extLst>
      <p:ext uri="{BB962C8B-B14F-4D97-AF65-F5344CB8AC3E}">
        <p14:creationId xmlns:p14="http://schemas.microsoft.com/office/powerpoint/2010/main" val="4114342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3E8FE-7CFD-4F20-96F6-7E2A4E9B1DC4}"/>
              </a:ext>
            </a:extLst>
          </p:cNvPr>
          <p:cNvSpPr>
            <a:spLocks noGrp="1"/>
          </p:cNvSpPr>
          <p:nvPr>
            <p:ph type="title"/>
          </p:nvPr>
        </p:nvSpPr>
        <p:spPr/>
        <p:txBody>
          <a:bodyPr/>
          <a:lstStyle/>
          <a:p>
            <a:endParaRPr lang="id-ID"/>
          </a:p>
        </p:txBody>
      </p:sp>
      <p:sp>
        <p:nvSpPr>
          <p:cNvPr id="3" name="Content Placeholder 2">
            <a:extLst>
              <a:ext uri="{FF2B5EF4-FFF2-40B4-BE49-F238E27FC236}">
                <a16:creationId xmlns:a16="http://schemas.microsoft.com/office/drawing/2014/main" id="{18B1EF88-8F03-4A31-911E-51A2F217E4D2}"/>
              </a:ext>
            </a:extLst>
          </p:cNvPr>
          <p:cNvSpPr>
            <a:spLocks noGrp="1"/>
          </p:cNvSpPr>
          <p:nvPr>
            <p:ph idx="1"/>
          </p:nvPr>
        </p:nvSpPr>
        <p:spPr/>
        <p:txBody>
          <a:bodyPr anchor="ctr">
            <a:noAutofit/>
          </a:bodyPr>
          <a:lstStyle/>
          <a:p>
            <a:pPr marL="0" lvl="0" indent="0" algn="just">
              <a:lnSpc>
                <a:spcPct val="150000"/>
              </a:lnSpc>
              <a:buNone/>
            </a:pPr>
            <a:r>
              <a:rPr lang="en-US" sz="2400" dirty="0">
                <a:latin typeface="Raleway" panose="020B0503030101060003" pitchFamily="34" charset="0"/>
              </a:rPr>
              <a:t>3. </a:t>
            </a:r>
            <a:r>
              <a:rPr lang="id-ID" sz="2400" b="1" i="1" dirty="0">
                <a:latin typeface="Raleway" panose="020B0503030101060003" pitchFamily="34" charset="0"/>
              </a:rPr>
              <a:t>Apakah yang </a:t>
            </a:r>
            <a:r>
              <a:rPr lang="en-US" sz="2400" b="1" i="1" dirty="0">
                <a:latin typeface="Raleway" panose="020B0503030101060003" pitchFamily="34" charset="0"/>
              </a:rPr>
              <a:t>A</a:t>
            </a:r>
            <a:r>
              <a:rPr lang="id-ID" sz="2400" b="1" i="1" dirty="0">
                <a:latin typeface="Raleway" panose="020B0503030101060003" pitchFamily="34" charset="0"/>
              </a:rPr>
              <a:t>nda ketahui tentang Enum?</a:t>
            </a:r>
          </a:p>
          <a:p>
            <a:pPr marL="0" indent="0" algn="just">
              <a:lnSpc>
                <a:spcPct val="150000"/>
              </a:lnSpc>
              <a:buNone/>
            </a:pPr>
            <a:r>
              <a:rPr lang="id-ID" sz="2400" dirty="0">
                <a:latin typeface="Raleway" panose="020B0503030101060003" pitchFamily="34" charset="0"/>
              </a:rPr>
              <a:t>Sebelum J2SE 5.0, solusi untuk menangani masalah sekumpulan nilai konstanta</a:t>
            </a:r>
            <a:r>
              <a:rPr lang="en-US" sz="2400" dirty="0">
                <a:latin typeface="Raleway" panose="020B0503030101060003" pitchFamily="34" charset="0"/>
              </a:rPr>
              <a:t>,</a:t>
            </a:r>
            <a:r>
              <a:rPr lang="id-ID" sz="2400" dirty="0">
                <a:latin typeface="Raleway" panose="020B0503030101060003" pitchFamily="34" charset="0"/>
              </a:rPr>
              <a:t> seperti di bawah ini:</a:t>
            </a:r>
            <a:endParaRPr lang="en-US" sz="2400" dirty="0">
              <a:latin typeface="Raleway" panose="020B0503030101060003" pitchFamily="34" charset="0"/>
            </a:endParaRPr>
          </a:p>
          <a:p>
            <a:pPr marL="0" indent="0" algn="just">
              <a:lnSpc>
                <a:spcPct val="150000"/>
              </a:lnSpc>
              <a:buNone/>
            </a:pPr>
            <a:r>
              <a:rPr lang="en-US" sz="2400" u="sng" dirty="0">
                <a:latin typeface="Raleway" panose="020B0503030101060003" pitchFamily="34" charset="0"/>
              </a:rPr>
              <a:t>J</a:t>
            </a:r>
            <a:r>
              <a:rPr lang="id-ID" sz="2400" u="sng" dirty="0">
                <a:latin typeface="Raleway" panose="020B0503030101060003" pitchFamily="34" charset="0"/>
              </a:rPr>
              <a:t>enis credit card yang bisa diterima oleh aplikasi</a:t>
            </a:r>
          </a:p>
          <a:p>
            <a:pPr lvl="0" algn="just">
              <a:lnSpc>
                <a:spcPct val="150000"/>
              </a:lnSpc>
            </a:pPr>
            <a:r>
              <a:rPr lang="id-ID" sz="2400" dirty="0">
                <a:latin typeface="Raleway" panose="020B0503030101060003" pitchFamily="34" charset="0"/>
              </a:rPr>
              <a:t>public static final int VISA = 1; </a:t>
            </a:r>
          </a:p>
          <a:p>
            <a:pPr lvl="0" algn="just">
              <a:lnSpc>
                <a:spcPct val="150000"/>
              </a:lnSpc>
            </a:pPr>
            <a:r>
              <a:rPr lang="id-ID" sz="2400" dirty="0">
                <a:latin typeface="Raleway" panose="020B0503030101060003" pitchFamily="34" charset="0"/>
              </a:rPr>
              <a:t>public static final int MASTER_CARD = 2;</a:t>
            </a:r>
          </a:p>
          <a:p>
            <a:pPr lvl="0" algn="just">
              <a:lnSpc>
                <a:spcPct val="150000"/>
              </a:lnSpc>
            </a:pPr>
            <a:r>
              <a:rPr lang="id-ID" sz="2400" dirty="0">
                <a:latin typeface="Raleway" panose="020B0503030101060003" pitchFamily="34" charset="0"/>
              </a:rPr>
              <a:t>public static final int AMERICAN_EXPRESS = 3; </a:t>
            </a:r>
            <a:endParaRPr lang="en-US" sz="2400" dirty="0">
              <a:latin typeface="Raleway" panose="020B0503030101060003" pitchFamily="34" charset="0"/>
            </a:endParaRPr>
          </a:p>
        </p:txBody>
      </p:sp>
    </p:spTree>
    <p:extLst>
      <p:ext uri="{BB962C8B-B14F-4D97-AF65-F5344CB8AC3E}">
        <p14:creationId xmlns:p14="http://schemas.microsoft.com/office/powerpoint/2010/main" val="26283998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63841-DE28-4D68-BFDB-9F52B04BC2EC}"/>
              </a:ext>
            </a:extLst>
          </p:cNvPr>
          <p:cNvSpPr>
            <a:spLocks noGrp="1"/>
          </p:cNvSpPr>
          <p:nvPr>
            <p:ph type="title"/>
          </p:nvPr>
        </p:nvSpPr>
        <p:spPr/>
        <p:txBody>
          <a:bodyPr/>
          <a:lstStyle/>
          <a:p>
            <a:endParaRPr lang="id-ID"/>
          </a:p>
        </p:txBody>
      </p:sp>
      <p:sp>
        <p:nvSpPr>
          <p:cNvPr id="3" name="Content Placeholder 2">
            <a:extLst>
              <a:ext uri="{FF2B5EF4-FFF2-40B4-BE49-F238E27FC236}">
                <a16:creationId xmlns:a16="http://schemas.microsoft.com/office/drawing/2014/main" id="{82B51BBB-8E14-4C33-A2FD-9B2DDD03B80C}"/>
              </a:ext>
            </a:extLst>
          </p:cNvPr>
          <p:cNvSpPr>
            <a:spLocks noGrp="1"/>
          </p:cNvSpPr>
          <p:nvPr>
            <p:ph idx="1"/>
          </p:nvPr>
        </p:nvSpPr>
        <p:spPr>
          <a:xfrm>
            <a:off x="1371600" y="2286000"/>
            <a:ext cx="9601200" cy="4181061"/>
          </a:xfrm>
        </p:spPr>
        <p:txBody>
          <a:bodyPr anchor="ctr">
            <a:normAutofit fontScale="92500" lnSpcReduction="20000"/>
          </a:bodyPr>
          <a:lstStyle/>
          <a:p>
            <a:pPr marL="0" indent="0" algn="just">
              <a:lnSpc>
                <a:spcPct val="170000"/>
              </a:lnSpc>
              <a:buNone/>
            </a:pPr>
            <a:r>
              <a:rPr lang="id-ID" dirty="0">
                <a:latin typeface="Raleway" panose="020B0503030101060003" pitchFamily="34" charset="0"/>
              </a:rPr>
              <a:t>Permasalahan yang muncul adalah tidak ada yang mengikat ketiga nilai menjadi semacam set dan kita bisa memberikan nilai yang salah pada variabel-variabel tersebut. Kondisi seperti ini disebut not type safe. Kondisi ini dapat diperbaiki dengan membuat tipe yang relatif aman dengan mendefinisikan suatu class, yaitu class </a:t>
            </a:r>
            <a:r>
              <a:rPr lang="id-ID" i="1" dirty="0">
                <a:latin typeface="Raleway" panose="020B0503030101060003" pitchFamily="34" charset="0"/>
              </a:rPr>
              <a:t>AllowedCreditCard</a:t>
            </a:r>
            <a:r>
              <a:rPr lang="id-ID" dirty="0">
                <a:latin typeface="Raleway" panose="020B0503030101060003" pitchFamily="34" charset="0"/>
              </a:rPr>
              <a:t>. Class tersebut mendefinisikan: </a:t>
            </a:r>
          </a:p>
          <a:p>
            <a:pPr lvl="0" algn="just">
              <a:lnSpc>
                <a:spcPct val="170000"/>
              </a:lnSpc>
            </a:pPr>
            <a:r>
              <a:rPr lang="id-ID" dirty="0">
                <a:latin typeface="Raleway" panose="020B0503030101060003" pitchFamily="34" charset="0"/>
              </a:rPr>
              <a:t>Konstanta-konstanta di dalam kelas </a:t>
            </a:r>
          </a:p>
          <a:p>
            <a:pPr lvl="0" algn="just">
              <a:lnSpc>
                <a:spcPct val="170000"/>
              </a:lnSpc>
            </a:pPr>
            <a:r>
              <a:rPr lang="id-ID" dirty="0">
                <a:latin typeface="Raleway" panose="020B0503030101060003" pitchFamily="34" charset="0"/>
              </a:rPr>
              <a:t>Variabel untuk menyatakan state object dari class tersebut. </a:t>
            </a:r>
          </a:p>
          <a:p>
            <a:pPr lvl="0" algn="just">
              <a:lnSpc>
                <a:spcPct val="170000"/>
              </a:lnSpc>
            </a:pPr>
            <a:r>
              <a:rPr lang="id-ID" dirty="0">
                <a:latin typeface="Raleway" panose="020B0503030101060003" pitchFamily="34" charset="0"/>
              </a:rPr>
              <a:t>Constructor private untuk mengeset state.</a:t>
            </a:r>
          </a:p>
        </p:txBody>
      </p:sp>
    </p:spTree>
    <p:extLst>
      <p:ext uri="{BB962C8B-B14F-4D97-AF65-F5344CB8AC3E}">
        <p14:creationId xmlns:p14="http://schemas.microsoft.com/office/powerpoint/2010/main" val="926312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90B42-B563-4DF5-8D69-C4EC6967CCB0}"/>
              </a:ext>
            </a:extLst>
          </p:cNvPr>
          <p:cNvSpPr>
            <a:spLocks noGrp="1"/>
          </p:cNvSpPr>
          <p:nvPr>
            <p:ph type="title"/>
          </p:nvPr>
        </p:nvSpPr>
        <p:spPr/>
        <p:txBody>
          <a:bodyPr/>
          <a:lstStyle/>
          <a:p>
            <a:endParaRPr lang="id-ID"/>
          </a:p>
        </p:txBody>
      </p:sp>
      <p:sp>
        <p:nvSpPr>
          <p:cNvPr id="3" name="Content Placeholder 2">
            <a:extLst>
              <a:ext uri="{FF2B5EF4-FFF2-40B4-BE49-F238E27FC236}">
                <a16:creationId xmlns:a16="http://schemas.microsoft.com/office/drawing/2014/main" id="{DC012A99-30B5-4441-B845-C7C166C06923}"/>
              </a:ext>
            </a:extLst>
          </p:cNvPr>
          <p:cNvSpPr>
            <a:spLocks noGrp="1"/>
          </p:cNvSpPr>
          <p:nvPr>
            <p:ph idx="1"/>
          </p:nvPr>
        </p:nvSpPr>
        <p:spPr>
          <a:xfrm>
            <a:off x="1371600" y="2286000"/>
            <a:ext cx="9601200" cy="4088296"/>
          </a:xfrm>
        </p:spPr>
        <p:txBody>
          <a:bodyPr anchor="ctr">
            <a:normAutofit fontScale="85000" lnSpcReduction="10000"/>
          </a:bodyPr>
          <a:lstStyle/>
          <a:p>
            <a:pPr marL="0" indent="0" algn="just">
              <a:lnSpc>
                <a:spcPct val="160000"/>
              </a:lnSpc>
              <a:buNone/>
            </a:pPr>
            <a:r>
              <a:rPr lang="id-ID" dirty="0">
                <a:latin typeface="Raleway" panose="020B0503030101060003" pitchFamily="34" charset="0"/>
              </a:rPr>
              <a:t>Pada pendekatan ini, terdapat 3 state dari class </a:t>
            </a:r>
            <a:r>
              <a:rPr lang="id-ID" i="1" dirty="0">
                <a:latin typeface="Raleway" panose="020B0503030101060003" pitchFamily="34" charset="0"/>
              </a:rPr>
              <a:t>AllowedCreditCard</a:t>
            </a:r>
            <a:r>
              <a:rPr lang="id-ID" dirty="0">
                <a:latin typeface="Raleway" panose="020B0503030101060003" pitchFamily="34" charset="0"/>
              </a:rPr>
              <a:t> yang dinyatakan oleh tiga object yang dicreate dengan memberikan nilai yang berbeda pada variabel card. Karena konstruktor private, sehingga tidak bisa create object di</a:t>
            </a:r>
            <a:r>
              <a:rPr lang="en-US" dirty="0">
                <a:latin typeface="Raleway" panose="020B0503030101060003" pitchFamily="34" charset="0"/>
              </a:rPr>
              <a:t> </a:t>
            </a:r>
            <a:r>
              <a:rPr lang="id-ID" dirty="0">
                <a:latin typeface="Raleway" panose="020B0503030101060003" pitchFamily="34" charset="0"/>
              </a:rPr>
              <a:t>luar class. Design seperti ini masih dianggap type safe. Tapi pada J2SE 5.0 terdapat solusi yang bagus dengan mengenalkan tipe baru yaitu </a:t>
            </a:r>
            <a:r>
              <a:rPr lang="id-ID" b="1" dirty="0">
                <a:latin typeface="Raleway" panose="020B0503030101060003" pitchFamily="34" charset="0"/>
              </a:rPr>
              <a:t>enum</a:t>
            </a:r>
            <a:r>
              <a:rPr lang="id-ID" dirty="0">
                <a:latin typeface="Raleway" panose="020B0503030101060003" pitchFamily="34" charset="0"/>
              </a:rPr>
              <a:t>. Tipe data enum dikenalkan di J2SE 5.0 berguna untuk variabel yang berisi sekumpulan nilai.</a:t>
            </a:r>
            <a:endParaRPr lang="en-US" dirty="0">
              <a:latin typeface="Raleway" panose="020B0503030101060003" pitchFamily="34" charset="0"/>
            </a:endParaRPr>
          </a:p>
          <a:p>
            <a:pPr marL="0" indent="0" algn="just">
              <a:lnSpc>
                <a:spcPct val="160000"/>
              </a:lnSpc>
              <a:buNone/>
            </a:pPr>
            <a:r>
              <a:rPr lang="id-ID" dirty="0">
                <a:latin typeface="Raleway" panose="020B0503030101060003" pitchFamily="34" charset="0"/>
              </a:rPr>
              <a:t>Cara mendefinisikan variabel enum:</a:t>
            </a:r>
          </a:p>
          <a:p>
            <a:pPr lvl="0" algn="just">
              <a:lnSpc>
                <a:spcPct val="160000"/>
              </a:lnSpc>
            </a:pPr>
            <a:r>
              <a:rPr lang="id-ID" dirty="0">
                <a:latin typeface="Raleway" panose="020B0503030101060003" pitchFamily="34" charset="0"/>
              </a:rPr>
              <a:t>Mendefinisikan tipe enum dengan sekumpulan nilai. </a:t>
            </a:r>
          </a:p>
          <a:p>
            <a:pPr lvl="0" algn="just">
              <a:lnSpc>
                <a:spcPct val="160000"/>
              </a:lnSpc>
            </a:pPr>
            <a:r>
              <a:rPr lang="id-ID" dirty="0">
                <a:latin typeface="Raleway" panose="020B0503030101060003" pitchFamily="34" charset="0"/>
              </a:rPr>
              <a:t>Mendefinisikan variabel yang menyimpan satu dari nilai-nilai tersebut.</a:t>
            </a:r>
          </a:p>
        </p:txBody>
      </p:sp>
    </p:spTree>
    <p:extLst>
      <p:ext uri="{BB962C8B-B14F-4D97-AF65-F5344CB8AC3E}">
        <p14:creationId xmlns:p14="http://schemas.microsoft.com/office/powerpoint/2010/main" val="2517952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E2BF8-E32C-40C5-BEB5-556C4F4C4AAB}"/>
              </a:ext>
            </a:extLst>
          </p:cNvPr>
          <p:cNvSpPr>
            <a:spLocks noGrp="1"/>
          </p:cNvSpPr>
          <p:nvPr>
            <p:ph type="title"/>
          </p:nvPr>
        </p:nvSpPr>
        <p:spPr/>
        <p:txBody>
          <a:bodyPr anchor="ctr"/>
          <a:lstStyle/>
          <a:p>
            <a:r>
              <a:rPr lang="en-US" dirty="0">
                <a:latin typeface="Raleway SemiBold" panose="020B0703030101060003" pitchFamily="34" charset="0"/>
              </a:rPr>
              <a:t>UML DIAGRAM</a:t>
            </a:r>
            <a:endParaRPr lang="id-ID" dirty="0">
              <a:latin typeface="Raleway SemiBold" panose="020B0703030101060003" pitchFamily="34" charset="0"/>
            </a:endParaRPr>
          </a:p>
        </p:txBody>
      </p:sp>
      <p:pic>
        <p:nvPicPr>
          <p:cNvPr id="5" name="Content Placeholder 4">
            <a:extLst>
              <a:ext uri="{FF2B5EF4-FFF2-40B4-BE49-F238E27FC236}">
                <a16:creationId xmlns:a16="http://schemas.microsoft.com/office/drawing/2014/main" id="{1A6F3F0E-D131-4F76-8962-396F280017A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7358"/>
          <a:stretch/>
        </p:blipFill>
        <p:spPr>
          <a:xfrm>
            <a:off x="3414189" y="2131036"/>
            <a:ext cx="5516021" cy="4203504"/>
          </a:xfrm>
          <a:ln>
            <a:solidFill>
              <a:schemeClr val="tx1"/>
            </a:solidFill>
          </a:ln>
        </p:spPr>
      </p:pic>
      <p:sp>
        <p:nvSpPr>
          <p:cNvPr id="17" name="Arrow: Down 16">
            <a:extLst>
              <a:ext uri="{FF2B5EF4-FFF2-40B4-BE49-F238E27FC236}">
                <a16:creationId xmlns:a16="http://schemas.microsoft.com/office/drawing/2014/main" id="{2B0A1E9D-AB3C-4EA4-9F65-AD196924BE5A}"/>
              </a:ext>
            </a:extLst>
          </p:cNvPr>
          <p:cNvSpPr/>
          <p:nvPr/>
        </p:nvSpPr>
        <p:spPr>
          <a:xfrm rot="2200459">
            <a:off x="5201362" y="4290046"/>
            <a:ext cx="238539" cy="614592"/>
          </a:xfrm>
          <a:prstGeom prst="downArrow">
            <a:avLst>
              <a:gd name="adj1" fmla="val 50000"/>
              <a:gd name="adj2" fmla="val 81571"/>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d-ID" baseline="-25000" dirty="0"/>
          </a:p>
        </p:txBody>
      </p:sp>
      <p:sp>
        <p:nvSpPr>
          <p:cNvPr id="19" name="Arrow: Down 18">
            <a:extLst>
              <a:ext uri="{FF2B5EF4-FFF2-40B4-BE49-F238E27FC236}">
                <a16:creationId xmlns:a16="http://schemas.microsoft.com/office/drawing/2014/main" id="{1CC61958-7DA2-4F8C-80F1-C820EC0717E0}"/>
              </a:ext>
            </a:extLst>
          </p:cNvPr>
          <p:cNvSpPr/>
          <p:nvPr/>
        </p:nvSpPr>
        <p:spPr>
          <a:xfrm rot="18948819">
            <a:off x="6642901" y="4275830"/>
            <a:ext cx="238539" cy="614592"/>
          </a:xfrm>
          <a:prstGeom prst="downArrow">
            <a:avLst>
              <a:gd name="adj1" fmla="val 50000"/>
              <a:gd name="adj2" fmla="val 81571"/>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d-ID" baseline="-25000" dirty="0"/>
          </a:p>
        </p:txBody>
      </p:sp>
    </p:spTree>
    <p:extLst>
      <p:ext uri="{BB962C8B-B14F-4D97-AF65-F5344CB8AC3E}">
        <p14:creationId xmlns:p14="http://schemas.microsoft.com/office/powerpoint/2010/main" val="16711250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1C24A-CBA1-4EA2-AEC6-A87EE0BA14D1}"/>
              </a:ext>
            </a:extLst>
          </p:cNvPr>
          <p:cNvSpPr>
            <a:spLocks noGrp="1"/>
          </p:cNvSpPr>
          <p:nvPr>
            <p:ph type="title"/>
          </p:nvPr>
        </p:nvSpPr>
        <p:spPr/>
        <p:txBody>
          <a:bodyPr anchor="ctr"/>
          <a:lstStyle/>
          <a:p>
            <a:r>
              <a:rPr lang="en-US" dirty="0">
                <a:latin typeface="Raleway SemiBold" panose="020B0703030101060003" pitchFamily="34" charset="0"/>
              </a:rPr>
              <a:t>UML TO JAVA</a:t>
            </a:r>
            <a:endParaRPr lang="id-ID" dirty="0">
              <a:latin typeface="Raleway SemiBold" panose="020B0703030101060003" pitchFamily="34" charset="0"/>
            </a:endParaRPr>
          </a:p>
        </p:txBody>
      </p:sp>
      <p:pic>
        <p:nvPicPr>
          <p:cNvPr id="4" name="Content Placeholder 3">
            <a:extLst>
              <a:ext uri="{FF2B5EF4-FFF2-40B4-BE49-F238E27FC236}">
                <a16:creationId xmlns:a16="http://schemas.microsoft.com/office/drawing/2014/main" id="{FEFACB67-EB55-4DC7-88A3-FD531FE83B9B}"/>
              </a:ext>
            </a:extLst>
          </p:cNvPr>
          <p:cNvPicPr>
            <a:picLocks noGrp="1" noChangeAspect="1"/>
          </p:cNvPicPr>
          <p:nvPr>
            <p:ph idx="1"/>
          </p:nvPr>
        </p:nvPicPr>
        <p:blipFill>
          <a:blip r:embed="rId2"/>
          <a:stretch>
            <a:fillRect/>
          </a:stretch>
        </p:blipFill>
        <p:spPr>
          <a:xfrm>
            <a:off x="1251348" y="2093603"/>
            <a:ext cx="4871155" cy="4187928"/>
          </a:xfrm>
          <a:prstGeom prst="rect">
            <a:avLst/>
          </a:prstGeom>
          <a:ln>
            <a:solidFill>
              <a:schemeClr val="tx1"/>
            </a:solidFill>
          </a:ln>
        </p:spPr>
      </p:pic>
      <p:pic>
        <p:nvPicPr>
          <p:cNvPr id="5" name="Picture 4">
            <a:extLst>
              <a:ext uri="{FF2B5EF4-FFF2-40B4-BE49-F238E27FC236}">
                <a16:creationId xmlns:a16="http://schemas.microsoft.com/office/drawing/2014/main" id="{DB8AE7A5-595D-41BC-BB55-3EB7655D63F9}"/>
              </a:ext>
            </a:extLst>
          </p:cNvPr>
          <p:cNvPicPr>
            <a:picLocks noChangeAspect="1"/>
          </p:cNvPicPr>
          <p:nvPr/>
        </p:nvPicPr>
        <p:blipFill>
          <a:blip r:embed="rId3"/>
          <a:stretch>
            <a:fillRect/>
          </a:stretch>
        </p:blipFill>
        <p:spPr>
          <a:xfrm>
            <a:off x="6312383" y="2093602"/>
            <a:ext cx="5041417" cy="1193686"/>
          </a:xfrm>
          <a:prstGeom prst="rect">
            <a:avLst/>
          </a:prstGeom>
          <a:ln>
            <a:solidFill>
              <a:schemeClr val="tx1"/>
            </a:solidFill>
          </a:ln>
        </p:spPr>
      </p:pic>
      <p:pic>
        <p:nvPicPr>
          <p:cNvPr id="6" name="Picture 5">
            <a:extLst>
              <a:ext uri="{FF2B5EF4-FFF2-40B4-BE49-F238E27FC236}">
                <a16:creationId xmlns:a16="http://schemas.microsoft.com/office/drawing/2014/main" id="{1C5DC85B-074D-4AEC-86A2-C307806091D6}"/>
              </a:ext>
            </a:extLst>
          </p:cNvPr>
          <p:cNvPicPr>
            <a:picLocks noChangeAspect="1"/>
          </p:cNvPicPr>
          <p:nvPr/>
        </p:nvPicPr>
        <p:blipFill>
          <a:blip r:embed="rId4"/>
          <a:stretch>
            <a:fillRect/>
          </a:stretch>
        </p:blipFill>
        <p:spPr>
          <a:xfrm>
            <a:off x="6312383" y="3690202"/>
            <a:ext cx="5429294" cy="2008095"/>
          </a:xfrm>
          <a:prstGeom prst="rect">
            <a:avLst/>
          </a:prstGeom>
          <a:ln>
            <a:solidFill>
              <a:schemeClr val="tx1"/>
            </a:solidFill>
          </a:ln>
        </p:spPr>
      </p:pic>
    </p:spTree>
    <p:extLst>
      <p:ext uri="{BB962C8B-B14F-4D97-AF65-F5344CB8AC3E}">
        <p14:creationId xmlns:p14="http://schemas.microsoft.com/office/powerpoint/2010/main" val="15476740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BBF9E-DDB4-4233-9341-27A2FC7044EC}"/>
              </a:ext>
            </a:extLst>
          </p:cNvPr>
          <p:cNvSpPr>
            <a:spLocks noGrp="1"/>
          </p:cNvSpPr>
          <p:nvPr>
            <p:ph type="title"/>
          </p:nvPr>
        </p:nvSpPr>
        <p:spPr/>
        <p:txBody>
          <a:bodyPr anchor="ctr"/>
          <a:lstStyle/>
          <a:p>
            <a:r>
              <a:rPr lang="en-US" dirty="0">
                <a:latin typeface="Raleway SemiBold" panose="020B0703030101060003" pitchFamily="34" charset="0"/>
              </a:rPr>
              <a:t>TEST JAVA</a:t>
            </a:r>
            <a:endParaRPr lang="id-ID" dirty="0">
              <a:latin typeface="Raleway SemiBold" panose="020B0703030101060003" pitchFamily="34" charset="0"/>
            </a:endParaRPr>
          </a:p>
        </p:txBody>
      </p:sp>
      <p:pic>
        <p:nvPicPr>
          <p:cNvPr id="4" name="Content Placeholder 3">
            <a:extLst>
              <a:ext uri="{FF2B5EF4-FFF2-40B4-BE49-F238E27FC236}">
                <a16:creationId xmlns:a16="http://schemas.microsoft.com/office/drawing/2014/main" id="{E4D612E5-E727-4E77-A8F3-582E35DC9FFF}"/>
              </a:ext>
            </a:extLst>
          </p:cNvPr>
          <p:cNvPicPr>
            <a:picLocks noGrp="1" noChangeAspect="1"/>
          </p:cNvPicPr>
          <p:nvPr>
            <p:ph idx="1"/>
          </p:nvPr>
        </p:nvPicPr>
        <p:blipFill>
          <a:blip r:embed="rId2"/>
          <a:stretch>
            <a:fillRect/>
          </a:stretch>
        </p:blipFill>
        <p:spPr>
          <a:xfrm>
            <a:off x="1116495" y="2171700"/>
            <a:ext cx="10537844" cy="4041913"/>
          </a:xfrm>
          <a:prstGeom prst="rect">
            <a:avLst/>
          </a:prstGeom>
          <a:ln>
            <a:solidFill>
              <a:schemeClr val="tx1"/>
            </a:solidFill>
          </a:ln>
        </p:spPr>
      </p:pic>
      <p:sp>
        <p:nvSpPr>
          <p:cNvPr id="5" name="Rectangle 4">
            <a:extLst>
              <a:ext uri="{FF2B5EF4-FFF2-40B4-BE49-F238E27FC236}">
                <a16:creationId xmlns:a16="http://schemas.microsoft.com/office/drawing/2014/main" id="{A452AB8B-7F91-4A21-B4B4-4CAED85D1BE5}"/>
              </a:ext>
            </a:extLst>
          </p:cNvPr>
          <p:cNvSpPr/>
          <p:nvPr/>
        </p:nvSpPr>
        <p:spPr>
          <a:xfrm>
            <a:off x="1958531" y="3980622"/>
            <a:ext cx="4943061" cy="2120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7627083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F5818-98AA-477B-9407-BFE998E20735}"/>
              </a:ext>
            </a:extLst>
          </p:cNvPr>
          <p:cNvSpPr>
            <a:spLocks noGrp="1"/>
          </p:cNvSpPr>
          <p:nvPr>
            <p:ph type="title"/>
          </p:nvPr>
        </p:nvSpPr>
        <p:spPr/>
        <p:txBody>
          <a:bodyPr anchor="ctr"/>
          <a:lstStyle/>
          <a:p>
            <a:r>
              <a:rPr lang="en-US" dirty="0">
                <a:latin typeface="Raleway SemiBold" panose="020B0703030101060003" pitchFamily="34" charset="0"/>
              </a:rPr>
              <a:t>COMPILING JAVA</a:t>
            </a:r>
            <a:endParaRPr lang="id-ID" dirty="0">
              <a:latin typeface="Raleway SemiBold" panose="020B0703030101060003" pitchFamily="34" charset="0"/>
            </a:endParaRPr>
          </a:p>
        </p:txBody>
      </p:sp>
      <p:pic>
        <p:nvPicPr>
          <p:cNvPr id="4" name="Content Placeholder 3">
            <a:extLst>
              <a:ext uri="{FF2B5EF4-FFF2-40B4-BE49-F238E27FC236}">
                <a16:creationId xmlns:a16="http://schemas.microsoft.com/office/drawing/2014/main" id="{65B8F921-B0E8-4C66-930F-48FCE5126349}"/>
              </a:ext>
            </a:extLst>
          </p:cNvPr>
          <p:cNvPicPr>
            <a:picLocks noGrp="1" noChangeAspect="1"/>
          </p:cNvPicPr>
          <p:nvPr>
            <p:ph idx="1"/>
          </p:nvPr>
        </p:nvPicPr>
        <p:blipFill>
          <a:blip r:embed="rId2"/>
          <a:stretch>
            <a:fillRect/>
          </a:stretch>
        </p:blipFill>
        <p:spPr>
          <a:xfrm>
            <a:off x="2123972" y="2491409"/>
            <a:ext cx="7682637" cy="2920397"/>
          </a:xfrm>
          <a:prstGeom prst="rect">
            <a:avLst/>
          </a:prstGeom>
        </p:spPr>
      </p:pic>
      <p:sp>
        <p:nvSpPr>
          <p:cNvPr id="5" name="Rectangle 4">
            <a:extLst>
              <a:ext uri="{FF2B5EF4-FFF2-40B4-BE49-F238E27FC236}">
                <a16:creationId xmlns:a16="http://schemas.microsoft.com/office/drawing/2014/main" id="{91E9A66C-9723-4624-AEBD-75781240976B}"/>
              </a:ext>
            </a:extLst>
          </p:cNvPr>
          <p:cNvSpPr/>
          <p:nvPr/>
        </p:nvSpPr>
        <p:spPr>
          <a:xfrm>
            <a:off x="2123972" y="3456376"/>
            <a:ext cx="3879263" cy="331304"/>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23796635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46000" b="-6000"/>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7117F7-98E7-4158-90A9-6AD2A6517762}"/>
              </a:ext>
            </a:extLst>
          </p:cNvPr>
          <p:cNvSpPr>
            <a:spLocks noGrp="1"/>
          </p:cNvSpPr>
          <p:nvPr>
            <p:ph type="title"/>
          </p:nvPr>
        </p:nvSpPr>
        <p:spPr>
          <a:xfrm>
            <a:off x="289560" y="1645285"/>
            <a:ext cx="6308188" cy="1325563"/>
          </a:xfrm>
        </p:spPr>
        <p:txBody>
          <a:bodyPr>
            <a:normAutofit/>
          </a:bodyPr>
          <a:lstStyle/>
          <a:p>
            <a:r>
              <a:rPr lang="en-US" sz="7200" dirty="0">
                <a:ln>
                  <a:solidFill>
                    <a:schemeClr val="tx1">
                      <a:lumMod val="95000"/>
                      <a:lumOff val="5000"/>
                    </a:schemeClr>
                  </a:solidFill>
                </a:ln>
                <a:solidFill>
                  <a:srgbClr val="7030A0"/>
                </a:solidFill>
                <a:latin typeface="CF Life is beautiful" pitchFamily="2" charset="0"/>
              </a:rPr>
              <a:t>THANK YOU...</a:t>
            </a:r>
            <a:endParaRPr lang="id-ID" sz="7200" dirty="0">
              <a:ln>
                <a:solidFill>
                  <a:schemeClr val="tx1">
                    <a:lumMod val="95000"/>
                    <a:lumOff val="5000"/>
                  </a:schemeClr>
                </a:solidFill>
              </a:ln>
              <a:solidFill>
                <a:srgbClr val="7030A0"/>
              </a:solidFill>
              <a:latin typeface="CF Life is beautiful" pitchFamily="2" charset="0"/>
            </a:endParaRPr>
          </a:p>
        </p:txBody>
      </p:sp>
    </p:spTree>
    <p:extLst>
      <p:ext uri="{BB962C8B-B14F-4D97-AF65-F5344CB8AC3E}">
        <p14:creationId xmlns:p14="http://schemas.microsoft.com/office/powerpoint/2010/main" val="1866364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31C7D-8B9B-49B1-9C44-9C09C895E468}"/>
              </a:ext>
            </a:extLst>
          </p:cNvPr>
          <p:cNvSpPr>
            <a:spLocks noGrp="1"/>
          </p:cNvSpPr>
          <p:nvPr>
            <p:ph type="title"/>
          </p:nvPr>
        </p:nvSpPr>
        <p:spPr/>
        <p:txBody>
          <a:bodyPr anchor="ctr"/>
          <a:lstStyle/>
          <a:p>
            <a:r>
              <a:rPr lang="en-US" dirty="0" err="1">
                <a:latin typeface="Raleway SemiBold" panose="020B0703030101060003" pitchFamily="34" charset="0"/>
              </a:rPr>
              <a:t>Soal</a:t>
            </a:r>
            <a:r>
              <a:rPr lang="en-US" dirty="0">
                <a:latin typeface="Raleway SemiBold" panose="020B0703030101060003" pitchFamily="34" charset="0"/>
              </a:rPr>
              <a:t> A</a:t>
            </a:r>
            <a:endParaRPr lang="id-ID" dirty="0"/>
          </a:p>
        </p:txBody>
      </p:sp>
      <p:sp>
        <p:nvSpPr>
          <p:cNvPr id="3" name="Content Placeholder 2">
            <a:extLst>
              <a:ext uri="{FF2B5EF4-FFF2-40B4-BE49-F238E27FC236}">
                <a16:creationId xmlns:a16="http://schemas.microsoft.com/office/drawing/2014/main" id="{58DED46B-F197-4161-8542-3E10066F90DF}"/>
              </a:ext>
            </a:extLst>
          </p:cNvPr>
          <p:cNvSpPr>
            <a:spLocks noGrp="1"/>
          </p:cNvSpPr>
          <p:nvPr>
            <p:ph idx="1"/>
          </p:nvPr>
        </p:nvSpPr>
        <p:spPr>
          <a:xfrm>
            <a:off x="1371600" y="2286000"/>
            <a:ext cx="10369826" cy="4114800"/>
          </a:xfrm>
        </p:spPr>
        <p:txBody>
          <a:bodyPr>
            <a:normAutofit fontScale="85000" lnSpcReduction="20000"/>
          </a:bodyPr>
          <a:lstStyle/>
          <a:p>
            <a:pPr marL="0" indent="0">
              <a:lnSpc>
                <a:spcPct val="170000"/>
              </a:lnSpc>
              <a:buNone/>
            </a:pPr>
            <a:r>
              <a:rPr lang="id-ID" dirty="0">
                <a:latin typeface="Raleway" panose="020B0503030101060003" pitchFamily="34" charset="0"/>
                <a:ea typeface="MS PGothic" panose="020B0600070205080204" pitchFamily="34" charset="-128"/>
              </a:rPr>
              <a:t>1.</a:t>
            </a:r>
            <a:r>
              <a:rPr lang="en-US" dirty="0">
                <a:latin typeface="Raleway" panose="020B0503030101060003" pitchFamily="34" charset="0"/>
                <a:ea typeface="MS PGothic" panose="020B0600070205080204" pitchFamily="34" charset="-128"/>
              </a:rPr>
              <a:t> </a:t>
            </a:r>
            <a:r>
              <a:rPr lang="id-ID" b="1" i="1" dirty="0">
                <a:latin typeface="Raleway" panose="020B0503030101060003" pitchFamily="34" charset="0"/>
                <a:ea typeface="MS PGothic" panose="020B0600070205080204" pitchFamily="34" charset="-128"/>
              </a:rPr>
              <a:t>Apakah yang dimaksud dengan overloading?</a:t>
            </a:r>
            <a:endParaRPr lang="en-US" dirty="0">
              <a:latin typeface="Raleway" panose="020B0503030101060003" pitchFamily="34" charset="0"/>
              <a:ea typeface="MS PGothic" panose="020B0600070205080204" pitchFamily="34" charset="-128"/>
            </a:endParaRPr>
          </a:p>
          <a:p>
            <a:pPr marL="0" indent="0" algn="just">
              <a:lnSpc>
                <a:spcPct val="170000"/>
              </a:lnSpc>
              <a:buNone/>
            </a:pPr>
            <a:r>
              <a:rPr lang="id-ID" b="1" dirty="0">
                <a:latin typeface="Raleway" panose="020B0503030101060003" pitchFamily="34" charset="0"/>
                <a:ea typeface="MS PGothic" panose="020B0600070205080204" pitchFamily="34" charset="-128"/>
              </a:rPr>
              <a:t>Overloading</a:t>
            </a:r>
            <a:r>
              <a:rPr lang="id-ID" dirty="0">
                <a:latin typeface="Raleway" panose="020B0503030101060003" pitchFamily="34" charset="0"/>
                <a:ea typeface="MS PGothic" panose="020B0600070205080204" pitchFamily="34" charset="-128"/>
              </a:rPr>
              <a:t> adalah suatu keadaan dimana beberapa method sekaligus dapat mempunyai nama yang sama, akan tetapi mempunyai fungsionalitas yang berbeda. Contoh penggunaan overloading dilihat di bawah ini: </a:t>
            </a:r>
          </a:p>
          <a:p>
            <a:pPr algn="just">
              <a:lnSpc>
                <a:spcPct val="170000"/>
              </a:lnSpc>
            </a:pPr>
            <a:r>
              <a:rPr lang="id-ID" dirty="0">
                <a:latin typeface="Raleway" panose="020B0503030101060003" pitchFamily="34" charset="0"/>
                <a:ea typeface="MS PGothic" panose="020B0600070205080204" pitchFamily="34" charset="-128"/>
              </a:rPr>
              <a:t>Gambar(Titik t1) </a:t>
            </a:r>
            <a:r>
              <a:rPr lang="id-ID" dirty="0">
                <a:latin typeface="Raleway" panose="020B0503030101060003" pitchFamily="34" charset="0"/>
                <a:ea typeface="MS PGothic" panose="020B0600070205080204" pitchFamily="34" charset="-128"/>
                <a:sym typeface="Wingdings" panose="05000000000000000000" pitchFamily="2" charset="2"/>
              </a:rPr>
              <a:t></a:t>
            </a:r>
            <a:r>
              <a:rPr lang="id-ID" dirty="0">
                <a:latin typeface="Raleway" panose="020B0503030101060003" pitchFamily="34" charset="0"/>
                <a:ea typeface="MS PGothic" panose="020B0600070205080204" pitchFamily="34" charset="-128"/>
              </a:rPr>
              <a:t> 1 parameter titik, untuk menggambar titik </a:t>
            </a:r>
          </a:p>
          <a:p>
            <a:pPr algn="just">
              <a:lnSpc>
                <a:spcPct val="170000"/>
              </a:lnSpc>
            </a:pPr>
            <a:r>
              <a:rPr lang="id-ID" dirty="0">
                <a:latin typeface="Raleway" panose="020B0503030101060003" pitchFamily="34" charset="0"/>
                <a:ea typeface="MS PGothic" panose="020B0600070205080204" pitchFamily="34" charset="-128"/>
              </a:rPr>
              <a:t>Gambar(Titik t1, Titik t2) </a:t>
            </a:r>
            <a:r>
              <a:rPr lang="id-ID" dirty="0">
                <a:latin typeface="Raleway" panose="020B0503030101060003" pitchFamily="34" charset="0"/>
                <a:ea typeface="MS PGothic" panose="020B0600070205080204" pitchFamily="34" charset="-128"/>
                <a:sym typeface="Wingdings" panose="05000000000000000000" pitchFamily="2" charset="2"/>
              </a:rPr>
              <a:t></a:t>
            </a:r>
            <a:r>
              <a:rPr lang="id-ID" dirty="0">
                <a:latin typeface="Raleway" panose="020B0503030101060003" pitchFamily="34" charset="0"/>
                <a:ea typeface="MS PGothic" panose="020B0600070205080204" pitchFamily="34" charset="-128"/>
              </a:rPr>
              <a:t> 2 parameter titik, untuk menggambar garis </a:t>
            </a:r>
          </a:p>
          <a:p>
            <a:pPr algn="just">
              <a:lnSpc>
                <a:spcPct val="170000"/>
              </a:lnSpc>
            </a:pPr>
            <a:r>
              <a:rPr lang="id-ID" dirty="0">
                <a:latin typeface="Raleway" panose="020B0503030101060003" pitchFamily="34" charset="0"/>
                <a:ea typeface="MS PGothic" panose="020B0600070205080204" pitchFamily="34" charset="-128"/>
              </a:rPr>
              <a:t>Gambar(Titik t1,</a:t>
            </a:r>
            <a:r>
              <a:rPr lang="en-US" dirty="0">
                <a:latin typeface="Raleway" panose="020B0503030101060003" pitchFamily="34" charset="0"/>
                <a:ea typeface="MS PGothic" panose="020B0600070205080204" pitchFamily="34" charset="-128"/>
              </a:rPr>
              <a:t> </a:t>
            </a:r>
            <a:r>
              <a:rPr lang="id-ID" dirty="0">
                <a:latin typeface="Raleway" panose="020B0503030101060003" pitchFamily="34" charset="0"/>
                <a:ea typeface="MS PGothic" panose="020B0600070205080204" pitchFamily="34" charset="-128"/>
              </a:rPr>
              <a:t>Titik t2,</a:t>
            </a:r>
            <a:r>
              <a:rPr lang="en-US" dirty="0">
                <a:latin typeface="Raleway" panose="020B0503030101060003" pitchFamily="34" charset="0"/>
                <a:ea typeface="MS PGothic" panose="020B0600070205080204" pitchFamily="34" charset="-128"/>
              </a:rPr>
              <a:t> </a:t>
            </a:r>
            <a:r>
              <a:rPr lang="id-ID" dirty="0">
                <a:latin typeface="Raleway" panose="020B0503030101060003" pitchFamily="34" charset="0"/>
                <a:ea typeface="MS PGothic" panose="020B0600070205080204" pitchFamily="34" charset="-128"/>
              </a:rPr>
              <a:t>Titik t3) </a:t>
            </a:r>
            <a:r>
              <a:rPr lang="id-ID" dirty="0">
                <a:latin typeface="Raleway" panose="020B0503030101060003" pitchFamily="34" charset="0"/>
                <a:ea typeface="MS PGothic" panose="020B0600070205080204" pitchFamily="34" charset="-128"/>
                <a:sym typeface="Wingdings" panose="05000000000000000000" pitchFamily="2" charset="2"/>
              </a:rPr>
              <a:t></a:t>
            </a:r>
            <a:r>
              <a:rPr lang="id-ID" dirty="0">
                <a:latin typeface="Raleway" panose="020B0503030101060003" pitchFamily="34" charset="0"/>
                <a:ea typeface="MS PGothic" panose="020B0600070205080204" pitchFamily="34" charset="-128"/>
              </a:rPr>
              <a:t> 3 parameter titik, untuk menggambar segitiga </a:t>
            </a:r>
          </a:p>
          <a:p>
            <a:pPr algn="just">
              <a:lnSpc>
                <a:spcPct val="170000"/>
              </a:lnSpc>
            </a:pPr>
            <a:r>
              <a:rPr lang="en-US" dirty="0" err="1">
                <a:latin typeface="Raleway" panose="020B0503030101060003" pitchFamily="34" charset="0"/>
                <a:ea typeface="MS PGothic" panose="020B0600070205080204" pitchFamily="34" charset="-128"/>
              </a:rPr>
              <a:t>Gambar</a:t>
            </a:r>
            <a:r>
              <a:rPr lang="en-US" dirty="0">
                <a:latin typeface="Raleway" panose="020B0503030101060003" pitchFamily="34" charset="0"/>
                <a:ea typeface="MS PGothic" panose="020B0600070205080204" pitchFamily="34" charset="-128"/>
              </a:rPr>
              <a:t>(</a:t>
            </a:r>
            <a:r>
              <a:rPr lang="en-US" dirty="0" err="1">
                <a:latin typeface="Raleway" panose="020B0503030101060003" pitchFamily="34" charset="0"/>
                <a:ea typeface="MS PGothic" panose="020B0600070205080204" pitchFamily="34" charset="-128"/>
              </a:rPr>
              <a:t>Titik</a:t>
            </a:r>
            <a:r>
              <a:rPr lang="en-US" dirty="0">
                <a:latin typeface="Raleway" panose="020B0503030101060003" pitchFamily="34" charset="0"/>
                <a:ea typeface="MS PGothic" panose="020B0600070205080204" pitchFamily="34" charset="-128"/>
              </a:rPr>
              <a:t> t1, </a:t>
            </a:r>
            <a:r>
              <a:rPr lang="en-US" dirty="0" err="1">
                <a:latin typeface="Raleway" panose="020B0503030101060003" pitchFamily="34" charset="0"/>
                <a:ea typeface="MS PGothic" panose="020B0600070205080204" pitchFamily="34" charset="-128"/>
              </a:rPr>
              <a:t>Titik</a:t>
            </a:r>
            <a:r>
              <a:rPr lang="en-US" dirty="0">
                <a:latin typeface="Raleway" panose="020B0503030101060003" pitchFamily="34" charset="0"/>
                <a:ea typeface="MS PGothic" panose="020B0600070205080204" pitchFamily="34" charset="-128"/>
              </a:rPr>
              <a:t> t2, </a:t>
            </a:r>
            <a:r>
              <a:rPr lang="en-US" dirty="0" err="1">
                <a:latin typeface="Raleway" panose="020B0503030101060003" pitchFamily="34" charset="0"/>
                <a:ea typeface="MS PGothic" panose="020B0600070205080204" pitchFamily="34" charset="-128"/>
              </a:rPr>
              <a:t>Titik</a:t>
            </a:r>
            <a:r>
              <a:rPr lang="en-US" dirty="0">
                <a:latin typeface="Raleway" panose="020B0503030101060003" pitchFamily="34" charset="0"/>
                <a:ea typeface="MS PGothic" panose="020B0600070205080204" pitchFamily="34" charset="-128"/>
              </a:rPr>
              <a:t> t3, </a:t>
            </a:r>
            <a:r>
              <a:rPr lang="en-US" dirty="0" err="1">
                <a:latin typeface="Raleway" panose="020B0503030101060003" pitchFamily="34" charset="0"/>
                <a:ea typeface="MS PGothic" panose="020B0600070205080204" pitchFamily="34" charset="-128"/>
              </a:rPr>
              <a:t>Titik</a:t>
            </a:r>
            <a:r>
              <a:rPr lang="en-US" dirty="0">
                <a:latin typeface="Raleway" panose="020B0503030101060003" pitchFamily="34" charset="0"/>
                <a:ea typeface="MS PGothic" panose="020B0600070205080204" pitchFamily="34" charset="-128"/>
              </a:rPr>
              <a:t> t4) </a:t>
            </a:r>
            <a:r>
              <a:rPr lang="en-US" dirty="0">
                <a:latin typeface="Raleway" panose="020B0503030101060003" pitchFamily="34" charset="0"/>
                <a:ea typeface="MS PGothic" panose="020B0600070205080204" pitchFamily="34" charset="-128"/>
                <a:sym typeface="Wingdings" panose="05000000000000000000" pitchFamily="2" charset="2"/>
              </a:rPr>
              <a:t></a:t>
            </a:r>
            <a:r>
              <a:rPr lang="en-US" dirty="0">
                <a:latin typeface="Raleway" panose="020B0503030101060003" pitchFamily="34" charset="0"/>
                <a:ea typeface="MS PGothic" panose="020B0600070205080204" pitchFamily="34" charset="-128"/>
              </a:rPr>
              <a:t> 4 parameter </a:t>
            </a:r>
            <a:r>
              <a:rPr lang="en-US" dirty="0" err="1">
                <a:latin typeface="Raleway" panose="020B0503030101060003" pitchFamily="34" charset="0"/>
                <a:ea typeface="MS PGothic" panose="020B0600070205080204" pitchFamily="34" charset="-128"/>
              </a:rPr>
              <a:t>titik</a:t>
            </a:r>
            <a:r>
              <a:rPr lang="en-US" dirty="0">
                <a:latin typeface="Raleway" panose="020B0503030101060003" pitchFamily="34" charset="0"/>
                <a:ea typeface="MS PGothic" panose="020B0600070205080204" pitchFamily="34" charset="-128"/>
              </a:rPr>
              <a:t>, </a:t>
            </a:r>
            <a:r>
              <a:rPr lang="en-US" dirty="0" err="1">
                <a:latin typeface="Raleway" panose="020B0503030101060003" pitchFamily="34" charset="0"/>
                <a:ea typeface="MS PGothic" panose="020B0600070205080204" pitchFamily="34" charset="-128"/>
              </a:rPr>
              <a:t>untuk</a:t>
            </a:r>
            <a:r>
              <a:rPr lang="en-US" dirty="0">
                <a:latin typeface="Raleway" panose="020B0503030101060003" pitchFamily="34" charset="0"/>
                <a:ea typeface="MS PGothic" panose="020B0600070205080204" pitchFamily="34" charset="-128"/>
              </a:rPr>
              <a:t> </a:t>
            </a:r>
            <a:r>
              <a:rPr lang="en-US" dirty="0" err="1">
                <a:latin typeface="Raleway" panose="020B0503030101060003" pitchFamily="34" charset="0"/>
                <a:ea typeface="MS PGothic" panose="020B0600070205080204" pitchFamily="34" charset="-128"/>
              </a:rPr>
              <a:t>menggambar</a:t>
            </a:r>
            <a:r>
              <a:rPr lang="en-US" dirty="0">
                <a:latin typeface="Raleway" panose="020B0503030101060003" pitchFamily="34" charset="0"/>
                <a:ea typeface="MS PGothic" panose="020B0600070205080204" pitchFamily="34" charset="-128"/>
              </a:rPr>
              <a:t> </a:t>
            </a:r>
            <a:r>
              <a:rPr lang="en-US" dirty="0" err="1">
                <a:latin typeface="Raleway" panose="020B0503030101060003" pitchFamily="34" charset="0"/>
                <a:ea typeface="MS PGothic" panose="020B0600070205080204" pitchFamily="34" charset="-128"/>
              </a:rPr>
              <a:t>persegi</a:t>
            </a:r>
            <a:r>
              <a:rPr lang="en-US" dirty="0">
                <a:latin typeface="Raleway" panose="020B0503030101060003" pitchFamily="34" charset="0"/>
                <a:ea typeface="MS PGothic" panose="020B0600070205080204" pitchFamily="34" charset="-128"/>
              </a:rPr>
              <a:t> </a:t>
            </a:r>
            <a:r>
              <a:rPr lang="en-US" dirty="0" err="1">
                <a:latin typeface="Raleway" panose="020B0503030101060003" pitchFamily="34" charset="0"/>
                <a:ea typeface="MS PGothic" panose="020B0600070205080204" pitchFamily="34" charset="-128"/>
              </a:rPr>
              <a:t>empat</a:t>
            </a:r>
            <a:endParaRPr lang="id-ID" dirty="0">
              <a:latin typeface="Raleway" panose="020B0503030101060003" pitchFamily="34" charset="0"/>
              <a:ea typeface="MS PGothic" panose="020B0600070205080204" pitchFamily="34" charset="-128"/>
            </a:endParaRPr>
          </a:p>
        </p:txBody>
      </p:sp>
    </p:spTree>
    <p:extLst>
      <p:ext uri="{BB962C8B-B14F-4D97-AF65-F5344CB8AC3E}">
        <p14:creationId xmlns:p14="http://schemas.microsoft.com/office/powerpoint/2010/main" val="23179011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31C7D-8B9B-49B1-9C44-9C09C895E468}"/>
              </a:ext>
            </a:extLst>
          </p:cNvPr>
          <p:cNvSpPr>
            <a:spLocks noGrp="1"/>
          </p:cNvSpPr>
          <p:nvPr>
            <p:ph type="title"/>
          </p:nvPr>
        </p:nvSpPr>
        <p:spPr/>
        <p:txBody>
          <a:bodyPr/>
          <a:lstStyle/>
          <a:p>
            <a:endParaRPr lang="id-ID"/>
          </a:p>
        </p:txBody>
      </p:sp>
      <p:sp>
        <p:nvSpPr>
          <p:cNvPr id="3" name="Content Placeholder 2">
            <a:extLst>
              <a:ext uri="{FF2B5EF4-FFF2-40B4-BE49-F238E27FC236}">
                <a16:creationId xmlns:a16="http://schemas.microsoft.com/office/drawing/2014/main" id="{58DED46B-F197-4161-8542-3E10066F90DF}"/>
              </a:ext>
            </a:extLst>
          </p:cNvPr>
          <p:cNvSpPr>
            <a:spLocks noGrp="1"/>
          </p:cNvSpPr>
          <p:nvPr>
            <p:ph idx="1"/>
          </p:nvPr>
        </p:nvSpPr>
        <p:spPr/>
        <p:txBody>
          <a:bodyPr/>
          <a:lstStyle/>
          <a:p>
            <a:pPr marL="0" indent="0" algn="just">
              <a:lnSpc>
                <a:spcPct val="150000"/>
              </a:lnSpc>
              <a:buNone/>
            </a:pPr>
            <a:r>
              <a:rPr lang="en-US" dirty="0">
                <a:latin typeface="Raleway" panose="020B0503030101060003" pitchFamily="34" charset="0"/>
              </a:rPr>
              <a:t>Overloading </a:t>
            </a:r>
            <a:r>
              <a:rPr lang="en-US" dirty="0" err="1">
                <a:latin typeface="Raleway" panose="020B0503030101060003" pitchFamily="34" charset="0"/>
              </a:rPr>
              <a:t>ini</a:t>
            </a:r>
            <a:r>
              <a:rPr lang="en-US" dirty="0">
                <a:latin typeface="Raleway" panose="020B0503030101060003" pitchFamily="34" charset="0"/>
              </a:rPr>
              <a:t> </a:t>
            </a:r>
            <a:r>
              <a:rPr lang="en-US" dirty="0" err="1">
                <a:latin typeface="Raleway" panose="020B0503030101060003" pitchFamily="34" charset="0"/>
              </a:rPr>
              <a:t>dapat</a:t>
            </a:r>
            <a:r>
              <a:rPr lang="en-US" dirty="0">
                <a:latin typeface="Raleway" panose="020B0503030101060003" pitchFamily="34" charset="0"/>
              </a:rPr>
              <a:t> </a:t>
            </a:r>
            <a:r>
              <a:rPr lang="en-US" dirty="0" err="1">
                <a:latin typeface="Raleway" panose="020B0503030101060003" pitchFamily="34" charset="0"/>
              </a:rPr>
              <a:t>terjadi</a:t>
            </a:r>
            <a:r>
              <a:rPr lang="en-US" dirty="0">
                <a:latin typeface="Raleway" panose="020B0503030101060003" pitchFamily="34" charset="0"/>
              </a:rPr>
              <a:t> </a:t>
            </a:r>
            <a:r>
              <a:rPr lang="en-US" dirty="0" err="1">
                <a:latin typeface="Raleway" panose="020B0503030101060003" pitchFamily="34" charset="0"/>
              </a:rPr>
              <a:t>pada</a:t>
            </a:r>
            <a:r>
              <a:rPr lang="en-US" dirty="0">
                <a:latin typeface="Raleway" panose="020B0503030101060003" pitchFamily="34" charset="0"/>
              </a:rPr>
              <a:t> class yang </a:t>
            </a:r>
            <a:r>
              <a:rPr lang="en-US" dirty="0" err="1">
                <a:latin typeface="Raleway" panose="020B0503030101060003" pitchFamily="34" charset="0"/>
              </a:rPr>
              <a:t>sama</a:t>
            </a:r>
            <a:r>
              <a:rPr lang="en-US" dirty="0">
                <a:latin typeface="Raleway" panose="020B0503030101060003" pitchFamily="34" charset="0"/>
              </a:rPr>
              <a:t> </a:t>
            </a:r>
            <a:r>
              <a:rPr lang="en-US" dirty="0" err="1">
                <a:latin typeface="Raleway" panose="020B0503030101060003" pitchFamily="34" charset="0"/>
              </a:rPr>
              <a:t>atau</a:t>
            </a:r>
            <a:r>
              <a:rPr lang="en-US" dirty="0">
                <a:latin typeface="Raleway" panose="020B0503030101060003" pitchFamily="34" charset="0"/>
              </a:rPr>
              <a:t> </a:t>
            </a:r>
            <a:r>
              <a:rPr lang="en-US" dirty="0" err="1">
                <a:latin typeface="Raleway" panose="020B0503030101060003" pitchFamily="34" charset="0"/>
              </a:rPr>
              <a:t>pada</a:t>
            </a:r>
            <a:r>
              <a:rPr lang="en-US" dirty="0">
                <a:latin typeface="Raleway" panose="020B0503030101060003" pitchFamily="34" charset="0"/>
              </a:rPr>
              <a:t> </a:t>
            </a:r>
            <a:r>
              <a:rPr lang="en-US" dirty="0" err="1">
                <a:latin typeface="Raleway" panose="020B0503030101060003" pitchFamily="34" charset="0"/>
              </a:rPr>
              <a:t>suatu</a:t>
            </a:r>
            <a:r>
              <a:rPr lang="en-US" dirty="0">
                <a:latin typeface="Raleway" panose="020B0503030101060003" pitchFamily="34" charset="0"/>
              </a:rPr>
              <a:t> parent class </a:t>
            </a:r>
            <a:r>
              <a:rPr lang="en-US" dirty="0" err="1">
                <a:latin typeface="Raleway" panose="020B0503030101060003" pitchFamily="34" charset="0"/>
              </a:rPr>
              <a:t>dan</a:t>
            </a:r>
            <a:r>
              <a:rPr lang="en-US" dirty="0">
                <a:latin typeface="Raleway" panose="020B0503030101060003" pitchFamily="34" charset="0"/>
              </a:rPr>
              <a:t> subclass-</a:t>
            </a:r>
            <a:r>
              <a:rPr lang="en-US" dirty="0" err="1">
                <a:latin typeface="Raleway" panose="020B0503030101060003" pitchFamily="34" charset="0"/>
              </a:rPr>
              <a:t>nya</a:t>
            </a:r>
            <a:r>
              <a:rPr lang="en-US" dirty="0">
                <a:latin typeface="Raleway" panose="020B0503030101060003" pitchFamily="34" charset="0"/>
              </a:rPr>
              <a:t>. Overloading </a:t>
            </a:r>
            <a:r>
              <a:rPr lang="en-US" dirty="0" err="1">
                <a:latin typeface="Raleway" panose="020B0503030101060003" pitchFamily="34" charset="0"/>
              </a:rPr>
              <a:t>mempunyai</a:t>
            </a:r>
            <a:r>
              <a:rPr lang="en-US" dirty="0">
                <a:latin typeface="Raleway" panose="020B0503030101060003" pitchFamily="34" charset="0"/>
              </a:rPr>
              <a:t> </a:t>
            </a:r>
            <a:r>
              <a:rPr lang="en-US" dirty="0" err="1">
                <a:latin typeface="Raleway" panose="020B0503030101060003" pitchFamily="34" charset="0"/>
              </a:rPr>
              <a:t>ciri-ciri</a:t>
            </a:r>
            <a:r>
              <a:rPr lang="en-US" dirty="0">
                <a:latin typeface="Raleway" panose="020B0503030101060003" pitchFamily="34" charset="0"/>
              </a:rPr>
              <a:t> </a:t>
            </a:r>
            <a:r>
              <a:rPr lang="en-US" dirty="0" err="1">
                <a:latin typeface="Raleway" panose="020B0503030101060003" pitchFamily="34" charset="0"/>
              </a:rPr>
              <a:t>sebagai</a:t>
            </a:r>
            <a:r>
              <a:rPr lang="en-US" dirty="0">
                <a:latin typeface="Raleway" panose="020B0503030101060003" pitchFamily="34" charset="0"/>
              </a:rPr>
              <a:t> </a:t>
            </a:r>
            <a:r>
              <a:rPr lang="en-US" dirty="0" err="1">
                <a:latin typeface="Raleway" panose="020B0503030101060003" pitchFamily="34" charset="0"/>
              </a:rPr>
              <a:t>berikut</a:t>
            </a:r>
            <a:r>
              <a:rPr lang="en-US" dirty="0">
                <a:latin typeface="Raleway" panose="020B0503030101060003" pitchFamily="34" charset="0"/>
              </a:rPr>
              <a:t>:</a:t>
            </a:r>
            <a:endParaRPr lang="id-ID" dirty="0">
              <a:latin typeface="Raleway" panose="020B0503030101060003" pitchFamily="34" charset="0"/>
            </a:endParaRPr>
          </a:p>
          <a:p>
            <a:pPr lvl="0" algn="just">
              <a:lnSpc>
                <a:spcPct val="150000"/>
              </a:lnSpc>
            </a:pPr>
            <a:r>
              <a:rPr lang="en-US" dirty="0">
                <a:latin typeface="Raleway" panose="020B0503030101060003" pitchFamily="34" charset="0"/>
              </a:rPr>
              <a:t>Nama method </a:t>
            </a:r>
            <a:r>
              <a:rPr lang="en-US" dirty="0" err="1">
                <a:latin typeface="Raleway" panose="020B0503030101060003" pitchFamily="34" charset="0"/>
              </a:rPr>
              <a:t>harus</a:t>
            </a:r>
            <a:r>
              <a:rPr lang="en-US" dirty="0">
                <a:latin typeface="Raleway" panose="020B0503030101060003" pitchFamily="34" charset="0"/>
              </a:rPr>
              <a:t> </a:t>
            </a:r>
            <a:r>
              <a:rPr lang="en-US" dirty="0" err="1">
                <a:latin typeface="Raleway" panose="020B0503030101060003" pitchFamily="34" charset="0"/>
              </a:rPr>
              <a:t>sama</a:t>
            </a:r>
            <a:endParaRPr lang="id-ID" dirty="0">
              <a:latin typeface="Raleway" panose="020B0503030101060003" pitchFamily="34" charset="0"/>
            </a:endParaRPr>
          </a:p>
          <a:p>
            <a:pPr lvl="0" algn="just">
              <a:lnSpc>
                <a:spcPct val="150000"/>
              </a:lnSpc>
            </a:pPr>
            <a:r>
              <a:rPr lang="en-US" dirty="0" err="1">
                <a:latin typeface="Raleway" panose="020B0503030101060003" pitchFamily="34" charset="0"/>
              </a:rPr>
              <a:t>Daftar</a:t>
            </a:r>
            <a:r>
              <a:rPr lang="en-US" dirty="0">
                <a:latin typeface="Raleway" panose="020B0503030101060003" pitchFamily="34" charset="0"/>
              </a:rPr>
              <a:t> parameter </a:t>
            </a:r>
            <a:r>
              <a:rPr lang="en-US" dirty="0" err="1">
                <a:latin typeface="Raleway" panose="020B0503030101060003" pitchFamily="34" charset="0"/>
              </a:rPr>
              <a:t>harus</a:t>
            </a:r>
            <a:r>
              <a:rPr lang="en-US" dirty="0">
                <a:latin typeface="Raleway" panose="020B0503030101060003" pitchFamily="34" charset="0"/>
              </a:rPr>
              <a:t> </a:t>
            </a:r>
            <a:r>
              <a:rPr lang="en-US" dirty="0" err="1">
                <a:latin typeface="Raleway" panose="020B0503030101060003" pitchFamily="34" charset="0"/>
              </a:rPr>
              <a:t>berbeda</a:t>
            </a:r>
            <a:r>
              <a:rPr lang="en-US" dirty="0">
                <a:latin typeface="Raleway" panose="020B0503030101060003" pitchFamily="34" charset="0"/>
              </a:rPr>
              <a:t> </a:t>
            </a:r>
            <a:endParaRPr lang="id-ID" dirty="0">
              <a:latin typeface="Raleway" panose="020B0503030101060003" pitchFamily="34" charset="0"/>
            </a:endParaRPr>
          </a:p>
          <a:p>
            <a:pPr lvl="0" algn="just">
              <a:lnSpc>
                <a:spcPct val="150000"/>
              </a:lnSpc>
            </a:pPr>
            <a:r>
              <a:rPr lang="en-US" dirty="0">
                <a:latin typeface="Raleway" panose="020B0503030101060003" pitchFamily="34" charset="0"/>
              </a:rPr>
              <a:t>Return type </a:t>
            </a:r>
            <a:r>
              <a:rPr lang="en-US" dirty="0" err="1">
                <a:latin typeface="Raleway" panose="020B0503030101060003" pitchFamily="34" charset="0"/>
              </a:rPr>
              <a:t>boleh</a:t>
            </a:r>
            <a:r>
              <a:rPr lang="en-US" dirty="0">
                <a:latin typeface="Raleway" panose="020B0503030101060003" pitchFamily="34" charset="0"/>
              </a:rPr>
              <a:t> </a:t>
            </a:r>
            <a:r>
              <a:rPr lang="en-US" dirty="0" err="1">
                <a:latin typeface="Raleway" panose="020B0503030101060003" pitchFamily="34" charset="0"/>
              </a:rPr>
              <a:t>sama</a:t>
            </a:r>
            <a:r>
              <a:rPr lang="en-US" dirty="0">
                <a:latin typeface="Raleway" panose="020B0503030101060003" pitchFamily="34" charset="0"/>
              </a:rPr>
              <a:t>, juga </a:t>
            </a:r>
            <a:r>
              <a:rPr lang="en-US" dirty="0" err="1">
                <a:latin typeface="Raleway" panose="020B0503030101060003" pitchFamily="34" charset="0"/>
              </a:rPr>
              <a:t>boleh</a:t>
            </a:r>
            <a:r>
              <a:rPr lang="en-US" dirty="0">
                <a:latin typeface="Raleway" panose="020B0503030101060003" pitchFamily="34" charset="0"/>
              </a:rPr>
              <a:t> </a:t>
            </a:r>
            <a:r>
              <a:rPr lang="en-US" dirty="0" err="1">
                <a:latin typeface="Raleway" panose="020B0503030101060003" pitchFamily="34" charset="0"/>
              </a:rPr>
              <a:t>berbeda</a:t>
            </a:r>
            <a:r>
              <a:rPr lang="en-US" dirty="0">
                <a:latin typeface="Raleway" panose="020B0503030101060003" pitchFamily="34" charset="0"/>
              </a:rPr>
              <a:t> </a:t>
            </a:r>
            <a:endParaRPr lang="id-ID" dirty="0">
              <a:latin typeface="Raleway" panose="020B0503030101060003" pitchFamily="34" charset="0"/>
            </a:endParaRPr>
          </a:p>
          <a:p>
            <a:pPr>
              <a:lnSpc>
                <a:spcPct val="150000"/>
              </a:lnSpc>
            </a:pPr>
            <a:endParaRPr lang="id-ID" dirty="0">
              <a:latin typeface="Raleway" panose="020B0503030101060003" pitchFamily="34" charset="0"/>
            </a:endParaRPr>
          </a:p>
        </p:txBody>
      </p:sp>
    </p:spTree>
    <p:extLst>
      <p:ext uri="{BB962C8B-B14F-4D97-AF65-F5344CB8AC3E}">
        <p14:creationId xmlns:p14="http://schemas.microsoft.com/office/powerpoint/2010/main" val="1575107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709CD-8AFA-4779-BAC9-96804CCCF3AF}"/>
              </a:ext>
            </a:extLst>
          </p:cNvPr>
          <p:cNvSpPr>
            <a:spLocks noGrp="1"/>
          </p:cNvSpPr>
          <p:nvPr>
            <p:ph type="title"/>
          </p:nvPr>
        </p:nvSpPr>
        <p:spPr/>
        <p:txBody>
          <a:bodyPr/>
          <a:lstStyle/>
          <a:p>
            <a:endParaRPr lang="id-ID"/>
          </a:p>
        </p:txBody>
      </p:sp>
      <p:sp>
        <p:nvSpPr>
          <p:cNvPr id="3" name="Content Placeholder 2">
            <a:extLst>
              <a:ext uri="{FF2B5EF4-FFF2-40B4-BE49-F238E27FC236}">
                <a16:creationId xmlns:a16="http://schemas.microsoft.com/office/drawing/2014/main" id="{3BE31A2D-3CC9-4A2C-8ECE-3F467256024C}"/>
              </a:ext>
            </a:extLst>
          </p:cNvPr>
          <p:cNvSpPr>
            <a:spLocks noGrp="1"/>
          </p:cNvSpPr>
          <p:nvPr>
            <p:ph idx="1"/>
          </p:nvPr>
        </p:nvSpPr>
        <p:spPr/>
        <p:txBody>
          <a:bodyPr anchor="ctr">
            <a:normAutofit/>
          </a:bodyPr>
          <a:lstStyle/>
          <a:p>
            <a:pPr marL="0" indent="0">
              <a:lnSpc>
                <a:spcPct val="150000"/>
              </a:lnSpc>
              <a:buNone/>
            </a:pPr>
            <a:r>
              <a:rPr lang="en-US" dirty="0">
                <a:latin typeface="Raleway" panose="020B0503030101060003" pitchFamily="34" charset="0"/>
              </a:rPr>
              <a:t>2. </a:t>
            </a:r>
            <a:r>
              <a:rPr lang="id-ID" b="1" i="1" dirty="0">
                <a:latin typeface="Raleway" panose="020B0503030101060003" pitchFamily="34" charset="0"/>
              </a:rPr>
              <a:t>Apakah yang dimaksud dengan overriding?</a:t>
            </a:r>
            <a:endParaRPr lang="en-US" dirty="0">
              <a:latin typeface="Raleway" panose="020B0503030101060003" pitchFamily="34" charset="0"/>
            </a:endParaRPr>
          </a:p>
          <a:p>
            <a:pPr marL="0" indent="0" algn="just">
              <a:lnSpc>
                <a:spcPct val="150000"/>
              </a:lnSpc>
              <a:buNone/>
            </a:pPr>
            <a:r>
              <a:rPr lang="en-US" b="1" dirty="0">
                <a:latin typeface="Raleway" panose="020B0503030101060003" pitchFamily="34" charset="0"/>
              </a:rPr>
              <a:t>Overriding</a:t>
            </a:r>
            <a:r>
              <a:rPr lang="en-US" dirty="0">
                <a:latin typeface="Raleway" panose="020B0503030101060003" pitchFamily="34" charset="0"/>
              </a:rPr>
              <a:t> </a:t>
            </a:r>
            <a:r>
              <a:rPr lang="en-US" dirty="0" err="1">
                <a:latin typeface="Raleway" panose="020B0503030101060003" pitchFamily="34" charset="0"/>
              </a:rPr>
              <a:t>adalah</a:t>
            </a:r>
            <a:r>
              <a:rPr lang="en-US" dirty="0">
                <a:latin typeface="Raleway" panose="020B0503030101060003" pitchFamily="34" charset="0"/>
              </a:rPr>
              <a:t> </a:t>
            </a:r>
            <a:r>
              <a:rPr lang="en-US" dirty="0" err="1">
                <a:latin typeface="Raleway" panose="020B0503030101060003" pitchFamily="34" charset="0"/>
              </a:rPr>
              <a:t>suatu</a:t>
            </a:r>
            <a:r>
              <a:rPr lang="en-US" dirty="0">
                <a:latin typeface="Raleway" panose="020B0503030101060003" pitchFamily="34" charset="0"/>
              </a:rPr>
              <a:t> </a:t>
            </a:r>
            <a:r>
              <a:rPr lang="en-US" dirty="0" err="1">
                <a:latin typeface="Raleway" panose="020B0503030101060003" pitchFamily="34" charset="0"/>
              </a:rPr>
              <a:t>keadaan</a:t>
            </a:r>
            <a:r>
              <a:rPr lang="en-US" dirty="0">
                <a:latin typeface="Raleway" panose="020B0503030101060003" pitchFamily="34" charset="0"/>
              </a:rPr>
              <a:t> </a:t>
            </a:r>
            <a:r>
              <a:rPr lang="en-US" dirty="0" err="1">
                <a:latin typeface="Raleway" panose="020B0503030101060003" pitchFamily="34" charset="0"/>
              </a:rPr>
              <a:t>dimana</a:t>
            </a:r>
            <a:r>
              <a:rPr lang="en-US" dirty="0">
                <a:latin typeface="Raleway" panose="020B0503030101060003" pitchFamily="34" charset="0"/>
              </a:rPr>
              <a:t> method </a:t>
            </a:r>
            <a:r>
              <a:rPr lang="en-US" dirty="0" err="1">
                <a:latin typeface="Raleway" panose="020B0503030101060003" pitchFamily="34" charset="0"/>
              </a:rPr>
              <a:t>pada</a:t>
            </a:r>
            <a:r>
              <a:rPr lang="en-US" dirty="0">
                <a:latin typeface="Raleway" panose="020B0503030101060003" pitchFamily="34" charset="0"/>
              </a:rPr>
              <a:t> subclass </a:t>
            </a:r>
            <a:r>
              <a:rPr lang="en-US" dirty="0" err="1">
                <a:latin typeface="Raleway" panose="020B0503030101060003" pitchFamily="34" charset="0"/>
              </a:rPr>
              <a:t>menolak</a:t>
            </a:r>
            <a:r>
              <a:rPr lang="en-US" dirty="0">
                <a:latin typeface="Raleway" panose="020B0503030101060003" pitchFamily="34" charset="0"/>
              </a:rPr>
              <a:t> method </a:t>
            </a:r>
            <a:r>
              <a:rPr lang="en-US" dirty="0" err="1">
                <a:latin typeface="Raleway" panose="020B0503030101060003" pitchFamily="34" charset="0"/>
              </a:rPr>
              <a:t>pada</a:t>
            </a:r>
            <a:r>
              <a:rPr lang="en-US" dirty="0">
                <a:latin typeface="Raleway" panose="020B0503030101060003" pitchFamily="34" charset="0"/>
              </a:rPr>
              <a:t> parent class-</a:t>
            </a:r>
            <a:r>
              <a:rPr lang="en-US" dirty="0" err="1">
                <a:latin typeface="Raleway" panose="020B0503030101060003" pitchFamily="34" charset="0"/>
              </a:rPr>
              <a:t>nya</a:t>
            </a:r>
            <a:r>
              <a:rPr lang="en-US" dirty="0">
                <a:latin typeface="Raleway" panose="020B0503030101060003" pitchFamily="34" charset="0"/>
              </a:rPr>
              <a:t>. Overriding </a:t>
            </a:r>
            <a:r>
              <a:rPr lang="en-US" dirty="0" err="1">
                <a:latin typeface="Raleway" panose="020B0503030101060003" pitchFamily="34" charset="0"/>
              </a:rPr>
              <a:t>mempunyai</a:t>
            </a:r>
            <a:r>
              <a:rPr lang="en-US" dirty="0">
                <a:latin typeface="Raleway" panose="020B0503030101060003" pitchFamily="34" charset="0"/>
              </a:rPr>
              <a:t> </a:t>
            </a:r>
            <a:r>
              <a:rPr lang="en-US" dirty="0" err="1">
                <a:latin typeface="Raleway" panose="020B0503030101060003" pitchFamily="34" charset="0"/>
              </a:rPr>
              <a:t>ciri-ciri</a:t>
            </a:r>
            <a:r>
              <a:rPr lang="en-US" dirty="0">
                <a:latin typeface="Raleway" panose="020B0503030101060003" pitchFamily="34" charset="0"/>
              </a:rPr>
              <a:t> </a:t>
            </a:r>
            <a:r>
              <a:rPr lang="en-US" dirty="0" err="1">
                <a:latin typeface="Raleway" panose="020B0503030101060003" pitchFamily="34" charset="0"/>
              </a:rPr>
              <a:t>sebagai</a:t>
            </a:r>
            <a:r>
              <a:rPr lang="en-US" dirty="0">
                <a:latin typeface="Raleway" panose="020B0503030101060003" pitchFamily="34" charset="0"/>
              </a:rPr>
              <a:t> </a:t>
            </a:r>
            <a:r>
              <a:rPr lang="en-US" dirty="0" err="1">
                <a:latin typeface="Raleway" panose="020B0503030101060003" pitchFamily="34" charset="0"/>
              </a:rPr>
              <a:t>berikut</a:t>
            </a:r>
            <a:r>
              <a:rPr lang="en-US" dirty="0">
                <a:latin typeface="Raleway" panose="020B0503030101060003" pitchFamily="34" charset="0"/>
              </a:rPr>
              <a:t>:</a:t>
            </a:r>
            <a:endParaRPr lang="id-ID" dirty="0">
              <a:latin typeface="Raleway" panose="020B0503030101060003" pitchFamily="34" charset="0"/>
            </a:endParaRPr>
          </a:p>
          <a:p>
            <a:pPr lvl="0">
              <a:lnSpc>
                <a:spcPct val="150000"/>
              </a:lnSpc>
            </a:pPr>
            <a:r>
              <a:rPr lang="en-US" dirty="0">
                <a:latin typeface="Raleway" panose="020B0503030101060003" pitchFamily="34" charset="0"/>
              </a:rPr>
              <a:t>Nama method </a:t>
            </a:r>
            <a:r>
              <a:rPr lang="en-US" dirty="0" err="1">
                <a:latin typeface="Raleway" panose="020B0503030101060003" pitchFamily="34" charset="0"/>
              </a:rPr>
              <a:t>harus</a:t>
            </a:r>
            <a:r>
              <a:rPr lang="en-US" dirty="0">
                <a:latin typeface="Raleway" panose="020B0503030101060003" pitchFamily="34" charset="0"/>
              </a:rPr>
              <a:t> </a:t>
            </a:r>
            <a:r>
              <a:rPr lang="en-US" dirty="0" err="1">
                <a:latin typeface="Raleway" panose="020B0503030101060003" pitchFamily="34" charset="0"/>
              </a:rPr>
              <a:t>sama</a:t>
            </a:r>
            <a:r>
              <a:rPr lang="en-US" dirty="0">
                <a:latin typeface="Raleway" panose="020B0503030101060003" pitchFamily="34" charset="0"/>
              </a:rPr>
              <a:t> </a:t>
            </a:r>
            <a:endParaRPr lang="id-ID" dirty="0">
              <a:latin typeface="Raleway" panose="020B0503030101060003" pitchFamily="34" charset="0"/>
            </a:endParaRPr>
          </a:p>
          <a:p>
            <a:pPr lvl="0">
              <a:lnSpc>
                <a:spcPct val="150000"/>
              </a:lnSpc>
            </a:pPr>
            <a:r>
              <a:rPr lang="en-US" dirty="0" err="1">
                <a:latin typeface="Raleway" panose="020B0503030101060003" pitchFamily="34" charset="0"/>
              </a:rPr>
              <a:t>Daftar</a:t>
            </a:r>
            <a:r>
              <a:rPr lang="en-US" dirty="0">
                <a:latin typeface="Raleway" panose="020B0503030101060003" pitchFamily="34" charset="0"/>
              </a:rPr>
              <a:t> parameter </a:t>
            </a:r>
            <a:r>
              <a:rPr lang="en-US" dirty="0" err="1">
                <a:latin typeface="Raleway" panose="020B0503030101060003" pitchFamily="34" charset="0"/>
              </a:rPr>
              <a:t>harus</a:t>
            </a:r>
            <a:r>
              <a:rPr lang="en-US" dirty="0">
                <a:latin typeface="Raleway" panose="020B0503030101060003" pitchFamily="34" charset="0"/>
              </a:rPr>
              <a:t> </a:t>
            </a:r>
            <a:r>
              <a:rPr lang="en-US" dirty="0" err="1">
                <a:latin typeface="Raleway" panose="020B0503030101060003" pitchFamily="34" charset="0"/>
              </a:rPr>
              <a:t>sama</a:t>
            </a:r>
            <a:r>
              <a:rPr lang="en-US" dirty="0">
                <a:latin typeface="Raleway" panose="020B0503030101060003" pitchFamily="34" charset="0"/>
              </a:rPr>
              <a:t> </a:t>
            </a:r>
            <a:endParaRPr lang="id-ID" dirty="0">
              <a:latin typeface="Raleway" panose="020B0503030101060003" pitchFamily="34" charset="0"/>
            </a:endParaRPr>
          </a:p>
          <a:p>
            <a:pPr lvl="0">
              <a:lnSpc>
                <a:spcPct val="150000"/>
              </a:lnSpc>
            </a:pPr>
            <a:r>
              <a:rPr lang="en-US" dirty="0">
                <a:latin typeface="Raleway" panose="020B0503030101060003" pitchFamily="34" charset="0"/>
              </a:rPr>
              <a:t>Return type </a:t>
            </a:r>
            <a:r>
              <a:rPr lang="en-US" dirty="0" err="1">
                <a:latin typeface="Raleway" panose="020B0503030101060003" pitchFamily="34" charset="0"/>
              </a:rPr>
              <a:t>harus</a:t>
            </a:r>
            <a:r>
              <a:rPr lang="en-US" dirty="0">
                <a:latin typeface="Raleway" panose="020B0503030101060003" pitchFamily="34" charset="0"/>
              </a:rPr>
              <a:t> </a:t>
            </a:r>
            <a:r>
              <a:rPr lang="en-US" dirty="0" err="1">
                <a:latin typeface="Raleway" panose="020B0503030101060003" pitchFamily="34" charset="0"/>
              </a:rPr>
              <a:t>sama</a:t>
            </a:r>
            <a:r>
              <a:rPr lang="en-US" dirty="0">
                <a:latin typeface="Raleway" panose="020B0503030101060003" pitchFamily="34" charset="0"/>
              </a:rPr>
              <a:t> </a:t>
            </a:r>
            <a:endParaRPr lang="id-ID" dirty="0">
              <a:latin typeface="Raleway" panose="020B0503030101060003" pitchFamily="34" charset="0"/>
            </a:endParaRPr>
          </a:p>
        </p:txBody>
      </p:sp>
    </p:spTree>
    <p:extLst>
      <p:ext uri="{BB962C8B-B14F-4D97-AF65-F5344CB8AC3E}">
        <p14:creationId xmlns:p14="http://schemas.microsoft.com/office/powerpoint/2010/main" val="1557724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C9AEE-93CC-43DE-8253-A30509B8FDC6}"/>
              </a:ext>
            </a:extLst>
          </p:cNvPr>
          <p:cNvSpPr>
            <a:spLocks noGrp="1"/>
          </p:cNvSpPr>
          <p:nvPr>
            <p:ph type="title"/>
          </p:nvPr>
        </p:nvSpPr>
        <p:spPr/>
        <p:txBody>
          <a:bodyPr/>
          <a:lstStyle/>
          <a:p>
            <a:endParaRPr lang="id-ID"/>
          </a:p>
        </p:txBody>
      </p:sp>
      <p:sp>
        <p:nvSpPr>
          <p:cNvPr id="3" name="Content Placeholder 2">
            <a:extLst>
              <a:ext uri="{FF2B5EF4-FFF2-40B4-BE49-F238E27FC236}">
                <a16:creationId xmlns:a16="http://schemas.microsoft.com/office/drawing/2014/main" id="{5C72C294-085E-4AC9-B073-0B6114DF670F}"/>
              </a:ext>
            </a:extLst>
          </p:cNvPr>
          <p:cNvSpPr>
            <a:spLocks noGrp="1"/>
          </p:cNvSpPr>
          <p:nvPr>
            <p:ph idx="1"/>
          </p:nvPr>
        </p:nvSpPr>
        <p:spPr/>
        <p:txBody>
          <a:bodyPr anchor="ctr">
            <a:noAutofit/>
          </a:bodyPr>
          <a:lstStyle/>
          <a:p>
            <a:pPr marL="0" indent="0">
              <a:lnSpc>
                <a:spcPct val="160000"/>
              </a:lnSpc>
              <a:buNone/>
            </a:pPr>
            <a:r>
              <a:rPr lang="en-US" sz="2000" dirty="0">
                <a:latin typeface="Raleway" panose="020B0503030101060003" pitchFamily="34" charset="0"/>
              </a:rPr>
              <a:t>3. </a:t>
            </a:r>
            <a:r>
              <a:rPr lang="id-ID" sz="2000" b="1" i="1" dirty="0">
                <a:latin typeface="Raleway" panose="020B0503030101060003" pitchFamily="34" charset="0"/>
              </a:rPr>
              <a:t>Jelaskan aturan tentang overriden!</a:t>
            </a:r>
            <a:endParaRPr lang="en-US" sz="2000" dirty="0">
              <a:latin typeface="Raleway" panose="020B0503030101060003" pitchFamily="34" charset="0"/>
            </a:endParaRPr>
          </a:p>
          <a:p>
            <a:pPr marL="0" indent="0" algn="just">
              <a:lnSpc>
                <a:spcPct val="160000"/>
              </a:lnSpc>
              <a:buNone/>
            </a:pPr>
            <a:r>
              <a:rPr lang="en-US" sz="2000" dirty="0">
                <a:latin typeface="Raleway" panose="020B0503030101060003" pitchFamily="34" charset="0"/>
              </a:rPr>
              <a:t>Method yang </a:t>
            </a:r>
            <a:r>
              <a:rPr lang="en-US" sz="2000" dirty="0" err="1">
                <a:latin typeface="Raleway" panose="020B0503030101060003" pitchFamily="34" charset="0"/>
              </a:rPr>
              <a:t>terkena</a:t>
            </a:r>
            <a:r>
              <a:rPr lang="en-US" sz="2000" dirty="0">
                <a:latin typeface="Raleway" panose="020B0503030101060003" pitchFamily="34" charset="0"/>
              </a:rPr>
              <a:t> override (overridden method) </a:t>
            </a:r>
            <a:r>
              <a:rPr lang="en-US" sz="2000" dirty="0" err="1">
                <a:latin typeface="Raleway" panose="020B0503030101060003" pitchFamily="34" charset="0"/>
              </a:rPr>
              <a:t>diharuskan</a:t>
            </a:r>
            <a:r>
              <a:rPr lang="en-US" sz="2000" dirty="0">
                <a:latin typeface="Raleway" panose="020B0503030101060003" pitchFamily="34" charset="0"/>
              </a:rPr>
              <a:t> </a:t>
            </a:r>
            <a:r>
              <a:rPr lang="en-US" sz="2000" dirty="0" err="1">
                <a:latin typeface="Raleway" panose="020B0503030101060003" pitchFamily="34" charset="0"/>
              </a:rPr>
              <a:t>tidak</a:t>
            </a:r>
            <a:r>
              <a:rPr lang="en-US" sz="2000" dirty="0">
                <a:latin typeface="Raleway" panose="020B0503030101060003" pitchFamily="34" charset="0"/>
              </a:rPr>
              <a:t> </a:t>
            </a:r>
            <a:r>
              <a:rPr lang="en-US" sz="2000" dirty="0" err="1">
                <a:latin typeface="Raleway" panose="020B0503030101060003" pitchFamily="34" charset="0"/>
              </a:rPr>
              <a:t>boleh</a:t>
            </a:r>
            <a:r>
              <a:rPr lang="en-US" sz="2000" dirty="0">
                <a:latin typeface="Raleway" panose="020B0503030101060003" pitchFamily="34" charset="0"/>
              </a:rPr>
              <a:t> </a:t>
            </a:r>
            <a:r>
              <a:rPr lang="en-US" sz="2000" dirty="0" err="1">
                <a:latin typeface="Raleway" panose="020B0503030101060003" pitchFamily="34" charset="0"/>
              </a:rPr>
              <a:t>mempunyai</a:t>
            </a:r>
            <a:r>
              <a:rPr lang="en-US" sz="2000" dirty="0">
                <a:latin typeface="Raleway" panose="020B0503030101060003" pitchFamily="34" charset="0"/>
              </a:rPr>
              <a:t> modifier yang </a:t>
            </a:r>
            <a:r>
              <a:rPr lang="en-US" sz="2000" dirty="0" err="1">
                <a:latin typeface="Raleway" panose="020B0503030101060003" pitchFamily="34" charset="0"/>
              </a:rPr>
              <a:t>lebih</a:t>
            </a:r>
            <a:r>
              <a:rPr lang="en-US" sz="2000" dirty="0">
                <a:latin typeface="Raleway" panose="020B0503030101060003" pitchFamily="34" charset="0"/>
              </a:rPr>
              <a:t> </a:t>
            </a:r>
            <a:r>
              <a:rPr lang="en-US" sz="2000" dirty="0" err="1">
                <a:latin typeface="Raleway" panose="020B0503030101060003" pitchFamily="34" charset="0"/>
              </a:rPr>
              <a:t>luas</a:t>
            </a:r>
            <a:r>
              <a:rPr lang="en-US" sz="2000" dirty="0">
                <a:latin typeface="Raleway" panose="020B0503030101060003" pitchFamily="34" charset="0"/>
              </a:rPr>
              <a:t> </a:t>
            </a:r>
            <a:r>
              <a:rPr lang="en-US" sz="2000" dirty="0" err="1">
                <a:latin typeface="Raleway" panose="020B0503030101060003" pitchFamily="34" charset="0"/>
              </a:rPr>
              <a:t>aksesnya</a:t>
            </a:r>
            <a:r>
              <a:rPr lang="en-US" sz="2000" dirty="0">
                <a:latin typeface="Raleway" panose="020B0503030101060003" pitchFamily="34" charset="0"/>
              </a:rPr>
              <a:t> </a:t>
            </a:r>
            <a:r>
              <a:rPr lang="en-US" sz="2000" dirty="0" err="1">
                <a:latin typeface="Raleway" panose="020B0503030101060003" pitchFamily="34" charset="0"/>
              </a:rPr>
              <a:t>dari</a:t>
            </a:r>
            <a:r>
              <a:rPr lang="en-US" sz="2000" dirty="0">
                <a:latin typeface="Raleway" panose="020B0503030101060003" pitchFamily="34" charset="0"/>
              </a:rPr>
              <a:t> method yang </a:t>
            </a:r>
            <a:r>
              <a:rPr lang="en-US" sz="2000" dirty="0" err="1">
                <a:latin typeface="Raleway" panose="020B0503030101060003" pitchFamily="34" charset="0"/>
              </a:rPr>
              <a:t>meng</a:t>
            </a:r>
            <a:r>
              <a:rPr lang="en-US" sz="2000" dirty="0">
                <a:latin typeface="Raleway" panose="020B0503030101060003" pitchFamily="34" charset="0"/>
              </a:rPr>
              <a:t>-override (overriding method).</a:t>
            </a:r>
            <a:endParaRPr lang="id-ID" sz="2000" dirty="0">
              <a:latin typeface="Raleway" panose="020B0503030101060003" pitchFamily="34" charset="0"/>
            </a:endParaRPr>
          </a:p>
          <a:p>
            <a:pPr marL="0" indent="0">
              <a:lnSpc>
                <a:spcPct val="160000"/>
              </a:lnSpc>
              <a:buNone/>
            </a:pPr>
            <a:r>
              <a:rPr lang="en-US" sz="2000" dirty="0">
                <a:latin typeface="Raleway" panose="020B0503030101060003" pitchFamily="34" charset="0"/>
              </a:rPr>
              <a:t>4. </a:t>
            </a:r>
            <a:r>
              <a:rPr lang="id-ID" sz="2000" b="1" i="1" dirty="0">
                <a:latin typeface="Raleway" panose="020B0503030101060003" pitchFamily="34" charset="0"/>
              </a:rPr>
              <a:t>Apakah yang dimaksud dengan polimorfisme?</a:t>
            </a:r>
            <a:endParaRPr lang="en-US" sz="2000" dirty="0">
              <a:latin typeface="Raleway" panose="020B0503030101060003" pitchFamily="34" charset="0"/>
            </a:endParaRPr>
          </a:p>
          <a:p>
            <a:pPr marL="0" indent="0" algn="just">
              <a:lnSpc>
                <a:spcPct val="160000"/>
              </a:lnSpc>
              <a:buNone/>
            </a:pPr>
            <a:r>
              <a:rPr lang="en-US" sz="2000" dirty="0" err="1">
                <a:latin typeface="Raleway" panose="020B0503030101060003" pitchFamily="34" charset="0"/>
              </a:rPr>
              <a:t>Polimorfisme</a:t>
            </a:r>
            <a:r>
              <a:rPr lang="en-US" sz="2000" dirty="0">
                <a:latin typeface="Raleway" panose="020B0503030101060003" pitchFamily="34" charset="0"/>
              </a:rPr>
              <a:t> </a:t>
            </a:r>
            <a:r>
              <a:rPr lang="en-US" sz="2000" dirty="0" err="1">
                <a:latin typeface="Raleway" panose="020B0503030101060003" pitchFamily="34" charset="0"/>
              </a:rPr>
              <a:t>adalah</a:t>
            </a:r>
            <a:r>
              <a:rPr lang="en-US" sz="2000" dirty="0">
                <a:latin typeface="Raleway" panose="020B0503030101060003" pitchFamily="34" charset="0"/>
              </a:rPr>
              <a:t> </a:t>
            </a:r>
            <a:r>
              <a:rPr lang="en-US" sz="2000" dirty="0" err="1">
                <a:latin typeface="Raleway" panose="020B0503030101060003" pitchFamily="34" charset="0"/>
              </a:rPr>
              <a:t>kemampuan</a:t>
            </a:r>
            <a:r>
              <a:rPr lang="en-US" sz="2000" dirty="0">
                <a:latin typeface="Raleway" panose="020B0503030101060003" pitchFamily="34" charset="0"/>
              </a:rPr>
              <a:t> </a:t>
            </a:r>
            <a:r>
              <a:rPr lang="en-US" sz="2000" dirty="0" err="1">
                <a:latin typeface="Raleway" panose="020B0503030101060003" pitchFamily="34" charset="0"/>
              </a:rPr>
              <a:t>untuk</a:t>
            </a:r>
            <a:r>
              <a:rPr lang="en-US" sz="2000" dirty="0">
                <a:latin typeface="Raleway" panose="020B0503030101060003" pitchFamily="34" charset="0"/>
              </a:rPr>
              <a:t> </a:t>
            </a:r>
            <a:r>
              <a:rPr lang="en-US" sz="2000" dirty="0" err="1">
                <a:latin typeface="Raleway" panose="020B0503030101060003" pitchFamily="34" charset="0"/>
              </a:rPr>
              <a:t>mempunyai</a:t>
            </a:r>
            <a:r>
              <a:rPr lang="en-US" sz="2000" dirty="0">
                <a:latin typeface="Raleway" panose="020B0503030101060003" pitchFamily="34" charset="0"/>
              </a:rPr>
              <a:t> </a:t>
            </a:r>
            <a:r>
              <a:rPr lang="en-US" sz="2000" dirty="0" err="1">
                <a:latin typeface="Raleway" panose="020B0503030101060003" pitchFamily="34" charset="0"/>
              </a:rPr>
              <a:t>beberapa</a:t>
            </a:r>
            <a:r>
              <a:rPr lang="en-US" sz="2000" dirty="0">
                <a:latin typeface="Raleway" panose="020B0503030101060003" pitchFamily="34" charset="0"/>
              </a:rPr>
              <a:t> </a:t>
            </a:r>
            <a:r>
              <a:rPr lang="en-US" sz="2000" dirty="0" err="1">
                <a:latin typeface="Raleway" panose="020B0503030101060003" pitchFamily="34" charset="0"/>
              </a:rPr>
              <a:t>bentuk</a:t>
            </a:r>
            <a:r>
              <a:rPr lang="en-US" sz="2000" dirty="0">
                <a:latin typeface="Raleway" panose="020B0503030101060003" pitchFamily="34" charset="0"/>
              </a:rPr>
              <a:t> class yang </a:t>
            </a:r>
            <a:r>
              <a:rPr lang="en-US" sz="2000" dirty="0" err="1">
                <a:latin typeface="Raleway" panose="020B0503030101060003" pitchFamily="34" charset="0"/>
              </a:rPr>
              <a:t>berbeda</a:t>
            </a:r>
            <a:r>
              <a:rPr lang="en-US" sz="2000" dirty="0">
                <a:latin typeface="Raleway" panose="020B0503030101060003" pitchFamily="34" charset="0"/>
              </a:rPr>
              <a:t>. </a:t>
            </a:r>
            <a:r>
              <a:rPr lang="en-US" sz="2000" dirty="0" err="1">
                <a:latin typeface="Raleway" panose="020B0503030101060003" pitchFamily="34" charset="0"/>
              </a:rPr>
              <a:t>Polimorfisme</a:t>
            </a:r>
            <a:r>
              <a:rPr lang="en-US" sz="2000" dirty="0">
                <a:latin typeface="Raleway" panose="020B0503030101060003" pitchFamily="34" charset="0"/>
              </a:rPr>
              <a:t> </a:t>
            </a:r>
            <a:r>
              <a:rPr lang="en-US" sz="2000" dirty="0" err="1">
                <a:latin typeface="Raleway" panose="020B0503030101060003" pitchFamily="34" charset="0"/>
              </a:rPr>
              <a:t>ini</a:t>
            </a:r>
            <a:r>
              <a:rPr lang="en-US" sz="2000" dirty="0">
                <a:latin typeface="Raleway" panose="020B0503030101060003" pitchFamily="34" charset="0"/>
              </a:rPr>
              <a:t> </a:t>
            </a:r>
            <a:r>
              <a:rPr lang="en-US" sz="2000" dirty="0" err="1">
                <a:latin typeface="Raleway" panose="020B0503030101060003" pitchFamily="34" charset="0"/>
              </a:rPr>
              <a:t>terjadi</a:t>
            </a:r>
            <a:r>
              <a:rPr lang="en-US" sz="2000" dirty="0">
                <a:latin typeface="Raleway" panose="020B0503030101060003" pitchFamily="34" charset="0"/>
              </a:rPr>
              <a:t> </a:t>
            </a:r>
            <a:r>
              <a:rPr lang="en-US" sz="2000" dirty="0" err="1">
                <a:latin typeface="Raleway" panose="020B0503030101060003" pitchFamily="34" charset="0"/>
              </a:rPr>
              <a:t>pada</a:t>
            </a:r>
            <a:r>
              <a:rPr lang="en-US" sz="2000" dirty="0">
                <a:latin typeface="Raleway" panose="020B0503030101060003" pitchFamily="34" charset="0"/>
              </a:rPr>
              <a:t> </a:t>
            </a:r>
            <a:r>
              <a:rPr lang="en-US" sz="2000" dirty="0" err="1">
                <a:latin typeface="Raleway" panose="020B0503030101060003" pitchFamily="34" charset="0"/>
              </a:rPr>
              <a:t>saat</a:t>
            </a:r>
            <a:r>
              <a:rPr lang="en-US" sz="2000" dirty="0">
                <a:latin typeface="Raleway" panose="020B0503030101060003" pitchFamily="34" charset="0"/>
              </a:rPr>
              <a:t> </a:t>
            </a:r>
            <a:r>
              <a:rPr lang="en-US" sz="2000" dirty="0" err="1">
                <a:latin typeface="Raleway" panose="020B0503030101060003" pitchFamily="34" charset="0"/>
              </a:rPr>
              <a:t>suatu</a:t>
            </a:r>
            <a:r>
              <a:rPr lang="en-US" sz="2000" dirty="0">
                <a:latin typeface="Raleway" panose="020B0503030101060003" pitchFamily="34" charset="0"/>
              </a:rPr>
              <a:t> </a:t>
            </a:r>
            <a:r>
              <a:rPr lang="en-US" sz="2000" dirty="0" err="1">
                <a:latin typeface="Raleway" panose="020B0503030101060003" pitchFamily="34" charset="0"/>
              </a:rPr>
              <a:t>obyek</a:t>
            </a:r>
            <a:r>
              <a:rPr lang="en-US" sz="2000" dirty="0">
                <a:latin typeface="Raleway" panose="020B0503030101060003" pitchFamily="34" charset="0"/>
              </a:rPr>
              <a:t> </a:t>
            </a:r>
            <a:r>
              <a:rPr lang="en-US" sz="2000" dirty="0" err="1">
                <a:latin typeface="Raleway" panose="020B0503030101060003" pitchFamily="34" charset="0"/>
              </a:rPr>
              <a:t>bertipe</a:t>
            </a:r>
            <a:r>
              <a:rPr lang="en-US" sz="2000" dirty="0">
                <a:latin typeface="Raleway" panose="020B0503030101060003" pitchFamily="34" charset="0"/>
              </a:rPr>
              <a:t> parent class, </a:t>
            </a:r>
            <a:r>
              <a:rPr lang="en-US" sz="2000" dirty="0" err="1">
                <a:latin typeface="Raleway" panose="020B0503030101060003" pitchFamily="34" charset="0"/>
              </a:rPr>
              <a:t>akan</a:t>
            </a:r>
            <a:r>
              <a:rPr lang="en-US" sz="2000" dirty="0">
                <a:latin typeface="Raleway" panose="020B0503030101060003" pitchFamily="34" charset="0"/>
              </a:rPr>
              <a:t> </a:t>
            </a:r>
            <a:r>
              <a:rPr lang="en-US" sz="2000" dirty="0" err="1">
                <a:latin typeface="Raleway" panose="020B0503030101060003" pitchFamily="34" charset="0"/>
              </a:rPr>
              <a:t>tetapi</a:t>
            </a:r>
            <a:r>
              <a:rPr lang="en-US" sz="2000" dirty="0">
                <a:latin typeface="Raleway" panose="020B0503030101060003" pitchFamily="34" charset="0"/>
              </a:rPr>
              <a:t> </a:t>
            </a:r>
            <a:r>
              <a:rPr lang="en-US" sz="2000" dirty="0" err="1">
                <a:latin typeface="Raleway" panose="020B0503030101060003" pitchFamily="34" charset="0"/>
              </a:rPr>
              <a:t>pemanggilan</a:t>
            </a:r>
            <a:r>
              <a:rPr lang="en-US" sz="2000" dirty="0">
                <a:latin typeface="Raleway" panose="020B0503030101060003" pitchFamily="34" charset="0"/>
              </a:rPr>
              <a:t> </a:t>
            </a:r>
            <a:r>
              <a:rPr lang="en-US" sz="2000" dirty="0" err="1">
                <a:latin typeface="Raleway" panose="020B0503030101060003" pitchFamily="34" charset="0"/>
              </a:rPr>
              <a:t>constructornya</a:t>
            </a:r>
            <a:r>
              <a:rPr lang="en-US" sz="2000" dirty="0">
                <a:latin typeface="Raleway" panose="020B0503030101060003" pitchFamily="34" charset="0"/>
              </a:rPr>
              <a:t> </a:t>
            </a:r>
            <a:r>
              <a:rPr lang="en-US" sz="2000" dirty="0" err="1">
                <a:latin typeface="Raleway" panose="020B0503030101060003" pitchFamily="34" charset="0"/>
              </a:rPr>
              <a:t>melalui</a:t>
            </a:r>
            <a:r>
              <a:rPr lang="en-US" sz="2000" dirty="0">
                <a:latin typeface="Raleway" panose="020B0503030101060003" pitchFamily="34" charset="0"/>
              </a:rPr>
              <a:t> subclass.</a:t>
            </a:r>
            <a:endParaRPr lang="id-ID" sz="2000" dirty="0">
              <a:latin typeface="Raleway" panose="020B0503030101060003" pitchFamily="34" charset="0"/>
            </a:endParaRPr>
          </a:p>
        </p:txBody>
      </p:sp>
    </p:spTree>
    <p:extLst>
      <p:ext uri="{BB962C8B-B14F-4D97-AF65-F5344CB8AC3E}">
        <p14:creationId xmlns:p14="http://schemas.microsoft.com/office/powerpoint/2010/main" val="32070954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332FE-BF67-4BD7-8C01-BC75926D15CA}"/>
              </a:ext>
            </a:extLst>
          </p:cNvPr>
          <p:cNvSpPr>
            <a:spLocks noGrp="1"/>
          </p:cNvSpPr>
          <p:nvPr>
            <p:ph type="title"/>
          </p:nvPr>
        </p:nvSpPr>
        <p:spPr/>
        <p:txBody>
          <a:bodyPr/>
          <a:lstStyle/>
          <a:p>
            <a:endParaRPr lang="id-ID"/>
          </a:p>
        </p:txBody>
      </p:sp>
      <p:sp>
        <p:nvSpPr>
          <p:cNvPr id="3" name="Content Placeholder 2">
            <a:extLst>
              <a:ext uri="{FF2B5EF4-FFF2-40B4-BE49-F238E27FC236}">
                <a16:creationId xmlns:a16="http://schemas.microsoft.com/office/drawing/2014/main" id="{F0FDFF6C-F1FC-4A13-8D45-C426D7F8BCCF}"/>
              </a:ext>
            </a:extLst>
          </p:cNvPr>
          <p:cNvSpPr>
            <a:spLocks noGrp="1"/>
          </p:cNvSpPr>
          <p:nvPr>
            <p:ph idx="1"/>
          </p:nvPr>
        </p:nvSpPr>
        <p:spPr>
          <a:xfrm>
            <a:off x="1371600" y="2285999"/>
            <a:ext cx="9601200" cy="4353339"/>
          </a:xfrm>
        </p:spPr>
        <p:txBody>
          <a:bodyPr anchor="ctr">
            <a:normAutofit fontScale="92500" lnSpcReduction="20000"/>
          </a:bodyPr>
          <a:lstStyle/>
          <a:p>
            <a:pPr marL="0" indent="0">
              <a:lnSpc>
                <a:spcPct val="160000"/>
              </a:lnSpc>
              <a:buNone/>
            </a:pPr>
            <a:r>
              <a:rPr lang="en-US" dirty="0">
                <a:latin typeface="Raleway" panose="020B0503030101060003" pitchFamily="34" charset="0"/>
              </a:rPr>
              <a:t>5. </a:t>
            </a:r>
            <a:r>
              <a:rPr lang="en-US" b="1" i="1" dirty="0" err="1">
                <a:latin typeface="Raleway" panose="020B0503030101060003" pitchFamily="34" charset="0"/>
              </a:rPr>
              <a:t>Jelaskan</a:t>
            </a:r>
            <a:r>
              <a:rPr lang="en-US" b="1" i="1" dirty="0">
                <a:latin typeface="Raleway" panose="020B0503030101060003" pitchFamily="34" charset="0"/>
              </a:rPr>
              <a:t> proses </a:t>
            </a:r>
            <a:r>
              <a:rPr lang="en-US" b="1" i="1" dirty="0" err="1">
                <a:latin typeface="Raleway" panose="020B0503030101060003" pitchFamily="34" charset="0"/>
              </a:rPr>
              <a:t>terjadinya</a:t>
            </a:r>
            <a:r>
              <a:rPr lang="en-US" b="1" i="1" dirty="0">
                <a:latin typeface="Raleway" panose="020B0503030101060003" pitchFamily="34" charset="0"/>
              </a:rPr>
              <a:t> Virtual Method Invocation!</a:t>
            </a:r>
          </a:p>
          <a:p>
            <a:pPr marL="0" indent="0" algn="just">
              <a:lnSpc>
                <a:spcPct val="160000"/>
              </a:lnSpc>
              <a:buNone/>
            </a:pPr>
            <a:r>
              <a:rPr lang="en-US" b="1" dirty="0">
                <a:latin typeface="Raleway" panose="020B0503030101060003" pitchFamily="34" charset="0"/>
              </a:rPr>
              <a:t>Virtual Method Invocation (VMI) </a:t>
            </a:r>
            <a:r>
              <a:rPr lang="en-US" dirty="0" err="1">
                <a:latin typeface="Raleway" panose="020B0503030101060003" pitchFamily="34" charset="0"/>
              </a:rPr>
              <a:t>bisa</a:t>
            </a:r>
            <a:r>
              <a:rPr lang="en-US" dirty="0">
                <a:latin typeface="Raleway" panose="020B0503030101060003" pitchFamily="34" charset="0"/>
              </a:rPr>
              <a:t> </a:t>
            </a:r>
            <a:r>
              <a:rPr lang="en-US" dirty="0" err="1">
                <a:latin typeface="Raleway" panose="020B0503030101060003" pitchFamily="34" charset="0"/>
              </a:rPr>
              <a:t>terjadi</a:t>
            </a:r>
            <a:r>
              <a:rPr lang="en-US" dirty="0">
                <a:latin typeface="Raleway" panose="020B0503030101060003" pitchFamily="34" charset="0"/>
              </a:rPr>
              <a:t> </a:t>
            </a:r>
            <a:r>
              <a:rPr lang="en-US" dirty="0" err="1">
                <a:latin typeface="Raleway" panose="020B0503030101060003" pitchFamily="34" charset="0"/>
              </a:rPr>
              <a:t>jika</a:t>
            </a:r>
            <a:r>
              <a:rPr lang="en-US" dirty="0">
                <a:latin typeface="Raleway" panose="020B0503030101060003" pitchFamily="34" charset="0"/>
              </a:rPr>
              <a:t> </a:t>
            </a:r>
            <a:r>
              <a:rPr lang="en-US" dirty="0" err="1">
                <a:latin typeface="Raleway" panose="020B0503030101060003" pitchFamily="34" charset="0"/>
              </a:rPr>
              <a:t>terjadi</a:t>
            </a:r>
            <a:r>
              <a:rPr lang="en-US" dirty="0">
                <a:latin typeface="Raleway" panose="020B0503030101060003" pitchFamily="34" charset="0"/>
              </a:rPr>
              <a:t> </a:t>
            </a:r>
            <a:r>
              <a:rPr lang="en-US" dirty="0" err="1">
                <a:latin typeface="Raleway" panose="020B0503030101060003" pitchFamily="34" charset="0"/>
              </a:rPr>
              <a:t>polimorfisme</a:t>
            </a:r>
            <a:r>
              <a:rPr lang="en-US" dirty="0">
                <a:latin typeface="Raleway" panose="020B0503030101060003" pitchFamily="34" charset="0"/>
              </a:rPr>
              <a:t> </a:t>
            </a:r>
            <a:r>
              <a:rPr lang="en-US" dirty="0" err="1">
                <a:latin typeface="Raleway" panose="020B0503030101060003" pitchFamily="34" charset="0"/>
              </a:rPr>
              <a:t>dan</a:t>
            </a:r>
            <a:r>
              <a:rPr lang="en-US" dirty="0">
                <a:latin typeface="Raleway" panose="020B0503030101060003" pitchFamily="34" charset="0"/>
              </a:rPr>
              <a:t> overriding. </a:t>
            </a:r>
            <a:r>
              <a:rPr lang="en-US" dirty="0" err="1">
                <a:latin typeface="Raleway" panose="020B0503030101060003" pitchFamily="34" charset="0"/>
              </a:rPr>
              <a:t>Pada</a:t>
            </a:r>
            <a:r>
              <a:rPr lang="en-US" dirty="0">
                <a:latin typeface="Raleway" panose="020B0503030101060003" pitchFamily="34" charset="0"/>
              </a:rPr>
              <a:t> </a:t>
            </a:r>
            <a:r>
              <a:rPr lang="en-US" dirty="0" err="1">
                <a:latin typeface="Raleway" panose="020B0503030101060003" pitchFamily="34" charset="0"/>
              </a:rPr>
              <a:t>saat</a:t>
            </a:r>
            <a:r>
              <a:rPr lang="en-US" dirty="0">
                <a:latin typeface="Raleway" panose="020B0503030101060003" pitchFamily="34" charset="0"/>
              </a:rPr>
              <a:t> </a:t>
            </a:r>
            <a:r>
              <a:rPr lang="en-US" dirty="0" err="1">
                <a:latin typeface="Raleway" panose="020B0503030101060003" pitchFamily="34" charset="0"/>
              </a:rPr>
              <a:t>obyek</a:t>
            </a:r>
            <a:r>
              <a:rPr lang="en-US" dirty="0">
                <a:latin typeface="Raleway" panose="020B0503030101060003" pitchFamily="34" charset="0"/>
              </a:rPr>
              <a:t> yang </a:t>
            </a:r>
            <a:r>
              <a:rPr lang="en-US" dirty="0" err="1">
                <a:latin typeface="Raleway" panose="020B0503030101060003" pitchFamily="34" charset="0"/>
              </a:rPr>
              <a:t>sudah</a:t>
            </a:r>
            <a:r>
              <a:rPr lang="en-US" dirty="0">
                <a:latin typeface="Raleway" panose="020B0503030101060003" pitchFamily="34" charset="0"/>
              </a:rPr>
              <a:t> </a:t>
            </a:r>
            <a:r>
              <a:rPr lang="en-US" dirty="0" err="1">
                <a:latin typeface="Raleway" panose="020B0503030101060003" pitchFamily="34" charset="0"/>
              </a:rPr>
              <a:t>dibuat</a:t>
            </a:r>
            <a:r>
              <a:rPr lang="en-US" dirty="0">
                <a:latin typeface="Raleway" panose="020B0503030101060003" pitchFamily="34" charset="0"/>
              </a:rPr>
              <a:t> </a:t>
            </a:r>
            <a:r>
              <a:rPr lang="en-US" dirty="0" err="1">
                <a:latin typeface="Raleway" panose="020B0503030101060003" pitchFamily="34" charset="0"/>
              </a:rPr>
              <a:t>tersebut</a:t>
            </a:r>
            <a:r>
              <a:rPr lang="en-US" dirty="0">
                <a:latin typeface="Raleway" panose="020B0503030101060003" pitchFamily="34" charset="0"/>
              </a:rPr>
              <a:t> </a:t>
            </a:r>
            <a:r>
              <a:rPr lang="en-US" dirty="0" err="1">
                <a:latin typeface="Raleway" panose="020B0503030101060003" pitchFamily="34" charset="0"/>
              </a:rPr>
              <a:t>memanggil</a:t>
            </a:r>
            <a:r>
              <a:rPr lang="en-US" dirty="0">
                <a:latin typeface="Raleway" panose="020B0503030101060003" pitchFamily="34" charset="0"/>
              </a:rPr>
              <a:t> overridden method </a:t>
            </a:r>
            <a:r>
              <a:rPr lang="en-US" dirty="0" err="1">
                <a:latin typeface="Raleway" panose="020B0503030101060003" pitchFamily="34" charset="0"/>
              </a:rPr>
              <a:t>pada</a:t>
            </a:r>
            <a:r>
              <a:rPr lang="en-US" dirty="0">
                <a:latin typeface="Raleway" panose="020B0503030101060003" pitchFamily="34" charset="0"/>
              </a:rPr>
              <a:t> parent class, </a:t>
            </a:r>
            <a:r>
              <a:rPr lang="en-US" dirty="0" err="1">
                <a:latin typeface="Raleway" panose="020B0503030101060003" pitchFamily="34" charset="0"/>
              </a:rPr>
              <a:t>kompiler</a:t>
            </a:r>
            <a:r>
              <a:rPr lang="en-US" dirty="0">
                <a:latin typeface="Raleway" panose="020B0503030101060003" pitchFamily="34" charset="0"/>
              </a:rPr>
              <a:t> Java </a:t>
            </a:r>
            <a:r>
              <a:rPr lang="en-US" dirty="0" err="1">
                <a:latin typeface="Raleway" panose="020B0503030101060003" pitchFamily="34" charset="0"/>
              </a:rPr>
              <a:t>akan</a:t>
            </a:r>
            <a:r>
              <a:rPr lang="en-US" dirty="0">
                <a:latin typeface="Raleway" panose="020B0503030101060003" pitchFamily="34" charset="0"/>
              </a:rPr>
              <a:t> </a:t>
            </a:r>
            <a:r>
              <a:rPr lang="en-US" dirty="0" err="1">
                <a:latin typeface="Raleway" panose="020B0503030101060003" pitchFamily="34" charset="0"/>
              </a:rPr>
              <a:t>melakukan</a:t>
            </a:r>
            <a:r>
              <a:rPr lang="en-US" dirty="0">
                <a:latin typeface="Raleway" panose="020B0503030101060003" pitchFamily="34" charset="0"/>
              </a:rPr>
              <a:t> invocation (</a:t>
            </a:r>
            <a:r>
              <a:rPr lang="en-US" dirty="0" err="1">
                <a:latin typeface="Raleway" panose="020B0503030101060003" pitchFamily="34" charset="0"/>
              </a:rPr>
              <a:t>pemanggilan</a:t>
            </a:r>
            <a:r>
              <a:rPr lang="en-US" dirty="0">
                <a:latin typeface="Raleway" panose="020B0503030101060003" pitchFamily="34" charset="0"/>
              </a:rPr>
              <a:t>) </a:t>
            </a:r>
            <a:r>
              <a:rPr lang="en-US" dirty="0" err="1">
                <a:latin typeface="Raleway" panose="020B0503030101060003" pitchFamily="34" charset="0"/>
              </a:rPr>
              <a:t>terhadap</a:t>
            </a:r>
            <a:r>
              <a:rPr lang="en-US" dirty="0">
                <a:latin typeface="Raleway" panose="020B0503030101060003" pitchFamily="34" charset="0"/>
              </a:rPr>
              <a:t> overriding method </a:t>
            </a:r>
            <a:r>
              <a:rPr lang="en-US" dirty="0" err="1">
                <a:latin typeface="Raleway" panose="020B0503030101060003" pitchFamily="34" charset="0"/>
              </a:rPr>
              <a:t>pada</a:t>
            </a:r>
            <a:r>
              <a:rPr lang="en-US" dirty="0">
                <a:latin typeface="Raleway" panose="020B0503030101060003" pitchFamily="34" charset="0"/>
              </a:rPr>
              <a:t> subclass, </a:t>
            </a:r>
            <a:r>
              <a:rPr lang="en-US" dirty="0" err="1">
                <a:latin typeface="Raleway" panose="020B0503030101060003" pitchFamily="34" charset="0"/>
              </a:rPr>
              <a:t>dimana</a:t>
            </a:r>
            <a:r>
              <a:rPr lang="en-US" dirty="0">
                <a:latin typeface="Raleway" panose="020B0503030101060003" pitchFamily="34" charset="0"/>
              </a:rPr>
              <a:t> yang </a:t>
            </a:r>
            <a:r>
              <a:rPr lang="en-US" dirty="0" err="1">
                <a:latin typeface="Raleway" panose="020B0503030101060003" pitchFamily="34" charset="0"/>
              </a:rPr>
              <a:t>seharusnya</a:t>
            </a:r>
            <a:r>
              <a:rPr lang="en-US" dirty="0">
                <a:latin typeface="Raleway" panose="020B0503030101060003" pitchFamily="34" charset="0"/>
              </a:rPr>
              <a:t> </a:t>
            </a:r>
            <a:r>
              <a:rPr lang="en-US" dirty="0" err="1">
                <a:latin typeface="Raleway" panose="020B0503030101060003" pitchFamily="34" charset="0"/>
              </a:rPr>
              <a:t>dipanggil</a:t>
            </a:r>
            <a:r>
              <a:rPr lang="en-US" dirty="0">
                <a:latin typeface="Raleway" panose="020B0503030101060003" pitchFamily="34" charset="0"/>
              </a:rPr>
              <a:t> </a:t>
            </a:r>
            <a:r>
              <a:rPr lang="en-US" dirty="0" err="1">
                <a:latin typeface="Raleway" panose="020B0503030101060003" pitchFamily="34" charset="0"/>
              </a:rPr>
              <a:t>adalah</a:t>
            </a:r>
            <a:r>
              <a:rPr lang="en-US" dirty="0">
                <a:latin typeface="Raleway" panose="020B0503030101060003" pitchFamily="34" charset="0"/>
              </a:rPr>
              <a:t> overridden method.</a:t>
            </a:r>
            <a:endParaRPr lang="id-ID" dirty="0">
              <a:latin typeface="Raleway" panose="020B0503030101060003" pitchFamily="34" charset="0"/>
            </a:endParaRPr>
          </a:p>
          <a:p>
            <a:pPr marL="0" indent="0">
              <a:lnSpc>
                <a:spcPct val="160000"/>
              </a:lnSpc>
              <a:buNone/>
            </a:pPr>
            <a:r>
              <a:rPr lang="en-US" dirty="0">
                <a:latin typeface="Raleway" panose="020B0503030101060003" pitchFamily="34" charset="0"/>
              </a:rPr>
              <a:t>6. </a:t>
            </a:r>
            <a:r>
              <a:rPr lang="id-ID" b="1" i="1" dirty="0">
                <a:latin typeface="Raleway" panose="020B0503030101060003" pitchFamily="34" charset="0"/>
              </a:rPr>
              <a:t>Apakah yang dimaksud dengan polymorphic arguments?</a:t>
            </a:r>
            <a:endParaRPr lang="en-US" dirty="0">
              <a:latin typeface="Raleway" panose="020B0503030101060003" pitchFamily="34" charset="0"/>
            </a:endParaRPr>
          </a:p>
          <a:p>
            <a:pPr marL="0" indent="0" algn="just">
              <a:lnSpc>
                <a:spcPct val="160000"/>
              </a:lnSpc>
              <a:buNone/>
            </a:pPr>
            <a:r>
              <a:rPr lang="en-US" b="1" dirty="0">
                <a:latin typeface="Raleway" panose="020B0503030101060003" pitchFamily="34" charset="0"/>
              </a:rPr>
              <a:t>Polymorphic arguments </a:t>
            </a:r>
            <a:r>
              <a:rPr lang="en-US" dirty="0" err="1">
                <a:latin typeface="Raleway" panose="020B0503030101060003" pitchFamily="34" charset="0"/>
              </a:rPr>
              <a:t>adalah</a:t>
            </a:r>
            <a:r>
              <a:rPr lang="en-US" dirty="0">
                <a:latin typeface="Raleway" panose="020B0503030101060003" pitchFamily="34" charset="0"/>
              </a:rPr>
              <a:t> </a:t>
            </a:r>
            <a:r>
              <a:rPr lang="en-US" dirty="0" err="1">
                <a:latin typeface="Raleway" panose="020B0503030101060003" pitchFamily="34" charset="0"/>
              </a:rPr>
              <a:t>tipe</a:t>
            </a:r>
            <a:r>
              <a:rPr lang="en-US" dirty="0">
                <a:latin typeface="Raleway" panose="020B0503030101060003" pitchFamily="34" charset="0"/>
              </a:rPr>
              <a:t> </a:t>
            </a:r>
            <a:r>
              <a:rPr lang="en-US" dirty="0" err="1">
                <a:latin typeface="Raleway" panose="020B0503030101060003" pitchFamily="34" charset="0"/>
              </a:rPr>
              <a:t>suatu</a:t>
            </a:r>
            <a:r>
              <a:rPr lang="en-US" dirty="0">
                <a:latin typeface="Raleway" panose="020B0503030101060003" pitchFamily="34" charset="0"/>
              </a:rPr>
              <a:t> parameter yang </a:t>
            </a:r>
            <a:r>
              <a:rPr lang="en-US" dirty="0" err="1">
                <a:latin typeface="Raleway" panose="020B0503030101060003" pitchFamily="34" charset="0"/>
              </a:rPr>
              <a:t>menerima</a:t>
            </a:r>
            <a:r>
              <a:rPr lang="en-US" dirty="0">
                <a:latin typeface="Raleway" panose="020B0503030101060003" pitchFamily="34" charset="0"/>
              </a:rPr>
              <a:t> </a:t>
            </a:r>
            <a:r>
              <a:rPr lang="en-US" dirty="0" err="1">
                <a:latin typeface="Raleway" panose="020B0503030101060003" pitchFamily="34" charset="0"/>
              </a:rPr>
              <a:t>suatu</a:t>
            </a:r>
            <a:r>
              <a:rPr lang="en-US" dirty="0">
                <a:latin typeface="Raleway" panose="020B0503030101060003" pitchFamily="34" charset="0"/>
              </a:rPr>
              <a:t> </a:t>
            </a:r>
            <a:r>
              <a:rPr lang="en-US" dirty="0" err="1">
                <a:latin typeface="Raleway" panose="020B0503030101060003" pitchFamily="34" charset="0"/>
              </a:rPr>
              <a:t>nilai</a:t>
            </a:r>
            <a:r>
              <a:rPr lang="en-US" dirty="0">
                <a:latin typeface="Raleway" panose="020B0503030101060003" pitchFamily="34" charset="0"/>
              </a:rPr>
              <a:t> yang </a:t>
            </a:r>
            <a:r>
              <a:rPr lang="en-US" dirty="0" err="1">
                <a:latin typeface="Raleway" panose="020B0503030101060003" pitchFamily="34" charset="0"/>
              </a:rPr>
              <a:t>bertipe</a:t>
            </a:r>
            <a:r>
              <a:rPr lang="en-US" dirty="0">
                <a:latin typeface="Raleway" panose="020B0503030101060003" pitchFamily="34" charset="0"/>
              </a:rPr>
              <a:t> subclass-</a:t>
            </a:r>
            <a:r>
              <a:rPr lang="en-US" dirty="0" err="1">
                <a:latin typeface="Raleway" panose="020B0503030101060003" pitchFamily="34" charset="0"/>
              </a:rPr>
              <a:t>nya</a:t>
            </a:r>
            <a:r>
              <a:rPr lang="en-US" dirty="0">
                <a:latin typeface="Raleway" panose="020B0503030101060003" pitchFamily="34" charset="0"/>
              </a:rPr>
              <a:t>.</a:t>
            </a:r>
            <a:endParaRPr lang="id-ID" dirty="0">
              <a:latin typeface="Raleway" panose="020B0503030101060003" pitchFamily="34" charset="0"/>
            </a:endParaRPr>
          </a:p>
        </p:txBody>
      </p:sp>
    </p:spTree>
    <p:extLst>
      <p:ext uri="{BB962C8B-B14F-4D97-AF65-F5344CB8AC3E}">
        <p14:creationId xmlns:p14="http://schemas.microsoft.com/office/powerpoint/2010/main" val="285132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FAD26-C9B8-4411-A90E-55356A1B168D}"/>
              </a:ext>
            </a:extLst>
          </p:cNvPr>
          <p:cNvSpPr>
            <a:spLocks noGrp="1"/>
          </p:cNvSpPr>
          <p:nvPr>
            <p:ph type="title"/>
          </p:nvPr>
        </p:nvSpPr>
        <p:spPr/>
        <p:txBody>
          <a:bodyPr/>
          <a:lstStyle/>
          <a:p>
            <a:endParaRPr lang="id-ID" dirty="0"/>
          </a:p>
        </p:txBody>
      </p:sp>
      <p:sp>
        <p:nvSpPr>
          <p:cNvPr id="3" name="Content Placeholder 2">
            <a:extLst>
              <a:ext uri="{FF2B5EF4-FFF2-40B4-BE49-F238E27FC236}">
                <a16:creationId xmlns:a16="http://schemas.microsoft.com/office/drawing/2014/main" id="{82FBBCAF-9A61-4AC0-89C6-F874C2189D97}"/>
              </a:ext>
            </a:extLst>
          </p:cNvPr>
          <p:cNvSpPr>
            <a:spLocks noGrp="1"/>
          </p:cNvSpPr>
          <p:nvPr>
            <p:ph idx="1"/>
          </p:nvPr>
        </p:nvSpPr>
        <p:spPr>
          <a:xfrm>
            <a:off x="1371600" y="1825625"/>
            <a:ext cx="10051774" cy="2591630"/>
          </a:xfrm>
        </p:spPr>
        <p:txBody>
          <a:bodyPr anchor="ctr">
            <a:normAutofit lnSpcReduction="10000"/>
          </a:bodyPr>
          <a:lstStyle/>
          <a:p>
            <a:pPr marL="0" indent="0" algn="just">
              <a:lnSpc>
                <a:spcPct val="150000"/>
              </a:lnSpc>
              <a:buNone/>
            </a:pPr>
            <a:r>
              <a:rPr lang="en-US" dirty="0">
                <a:latin typeface="Raleway" panose="020B0503030101060003" pitchFamily="34" charset="0"/>
              </a:rPr>
              <a:t>7. </a:t>
            </a:r>
            <a:r>
              <a:rPr lang="fi-FI" b="1" i="1" dirty="0">
                <a:latin typeface="Raleway" panose="020B0503030101060003" pitchFamily="34" charset="0"/>
              </a:rPr>
              <a:t>Apakah kegunaan kata kunci instanceof?</a:t>
            </a:r>
          </a:p>
          <a:p>
            <a:pPr marL="0" indent="0" algn="just">
              <a:lnSpc>
                <a:spcPct val="150000"/>
              </a:lnSpc>
              <a:buNone/>
            </a:pPr>
            <a:r>
              <a:rPr lang="en-US" dirty="0" err="1">
                <a:latin typeface="Raleway" panose="020B0503030101060003" pitchFamily="34" charset="0"/>
              </a:rPr>
              <a:t>Pernyataan</a:t>
            </a:r>
            <a:r>
              <a:rPr lang="en-US" dirty="0">
                <a:latin typeface="Raleway" panose="020B0503030101060003" pitchFamily="34" charset="0"/>
              </a:rPr>
              <a:t> </a:t>
            </a:r>
            <a:r>
              <a:rPr lang="en-US" b="1" dirty="0" err="1">
                <a:latin typeface="Raleway" panose="020B0503030101060003" pitchFamily="34" charset="0"/>
              </a:rPr>
              <a:t>instanceof</a:t>
            </a:r>
            <a:r>
              <a:rPr lang="en-US" dirty="0">
                <a:latin typeface="Raleway" panose="020B0503030101060003" pitchFamily="34" charset="0"/>
              </a:rPr>
              <a:t> </a:t>
            </a:r>
            <a:r>
              <a:rPr lang="en-US" dirty="0" err="1">
                <a:latin typeface="Raleway" panose="020B0503030101060003" pitchFamily="34" charset="0"/>
              </a:rPr>
              <a:t>sangat</a:t>
            </a:r>
            <a:r>
              <a:rPr lang="en-US" dirty="0">
                <a:latin typeface="Raleway" panose="020B0503030101060003" pitchFamily="34" charset="0"/>
              </a:rPr>
              <a:t> </a:t>
            </a:r>
            <a:r>
              <a:rPr lang="en-US" dirty="0" err="1">
                <a:latin typeface="Raleway" panose="020B0503030101060003" pitchFamily="34" charset="0"/>
              </a:rPr>
              <a:t>berguna</a:t>
            </a:r>
            <a:r>
              <a:rPr lang="en-US" dirty="0">
                <a:latin typeface="Raleway" panose="020B0503030101060003" pitchFamily="34" charset="0"/>
              </a:rPr>
              <a:t> </a:t>
            </a:r>
            <a:r>
              <a:rPr lang="en-US" dirty="0" err="1">
                <a:latin typeface="Raleway" panose="020B0503030101060003" pitchFamily="34" charset="0"/>
              </a:rPr>
              <a:t>untuk</a:t>
            </a:r>
            <a:r>
              <a:rPr lang="en-US" dirty="0">
                <a:latin typeface="Raleway" panose="020B0503030101060003" pitchFamily="34" charset="0"/>
              </a:rPr>
              <a:t> </a:t>
            </a:r>
            <a:r>
              <a:rPr lang="en-US" dirty="0" err="1">
                <a:latin typeface="Raleway" panose="020B0503030101060003" pitchFamily="34" charset="0"/>
              </a:rPr>
              <a:t>mengetahui</a:t>
            </a:r>
            <a:r>
              <a:rPr lang="en-US" dirty="0">
                <a:latin typeface="Raleway" panose="020B0503030101060003" pitchFamily="34" charset="0"/>
              </a:rPr>
              <a:t> </a:t>
            </a:r>
            <a:r>
              <a:rPr lang="en-US" dirty="0" err="1">
                <a:latin typeface="Raleway" panose="020B0503030101060003" pitchFamily="34" charset="0"/>
              </a:rPr>
              <a:t>tipe</a:t>
            </a:r>
            <a:r>
              <a:rPr lang="en-US" dirty="0">
                <a:latin typeface="Raleway" panose="020B0503030101060003" pitchFamily="34" charset="0"/>
              </a:rPr>
              <a:t> </a:t>
            </a:r>
            <a:r>
              <a:rPr lang="en-US" dirty="0" err="1">
                <a:latin typeface="Raleway" panose="020B0503030101060003" pitchFamily="34" charset="0"/>
              </a:rPr>
              <a:t>asal</a:t>
            </a:r>
            <a:r>
              <a:rPr lang="en-US" dirty="0">
                <a:latin typeface="Raleway" panose="020B0503030101060003" pitchFamily="34" charset="0"/>
              </a:rPr>
              <a:t> </a:t>
            </a:r>
            <a:r>
              <a:rPr lang="en-US" dirty="0" err="1">
                <a:latin typeface="Raleway" panose="020B0503030101060003" pitchFamily="34" charset="0"/>
              </a:rPr>
              <a:t>dari</a:t>
            </a:r>
            <a:r>
              <a:rPr lang="en-US" dirty="0">
                <a:latin typeface="Raleway" panose="020B0503030101060003" pitchFamily="34" charset="0"/>
              </a:rPr>
              <a:t> </a:t>
            </a:r>
            <a:r>
              <a:rPr lang="en-US" dirty="0" err="1">
                <a:latin typeface="Raleway" panose="020B0503030101060003" pitchFamily="34" charset="0"/>
              </a:rPr>
              <a:t>suatu</a:t>
            </a:r>
            <a:r>
              <a:rPr lang="en-US" dirty="0">
                <a:latin typeface="Raleway" panose="020B0503030101060003" pitchFamily="34" charset="0"/>
              </a:rPr>
              <a:t> polymorphic arguments. </a:t>
            </a:r>
            <a:r>
              <a:rPr lang="en-US" dirty="0" err="1">
                <a:latin typeface="Raleway" panose="020B0503030101060003" pitchFamily="34" charset="0"/>
              </a:rPr>
              <a:t>Seringkali</a:t>
            </a:r>
            <a:r>
              <a:rPr lang="en-US" dirty="0">
                <a:latin typeface="Raleway" panose="020B0503030101060003" pitchFamily="34" charset="0"/>
              </a:rPr>
              <a:t> </a:t>
            </a:r>
            <a:r>
              <a:rPr lang="en-US" dirty="0" err="1">
                <a:latin typeface="Raleway" panose="020B0503030101060003" pitchFamily="34" charset="0"/>
              </a:rPr>
              <a:t>pemakaian</a:t>
            </a:r>
            <a:r>
              <a:rPr lang="en-US" dirty="0">
                <a:latin typeface="Raleway" panose="020B0503030101060003" pitchFamily="34" charset="0"/>
              </a:rPr>
              <a:t> </a:t>
            </a:r>
            <a:r>
              <a:rPr lang="en-US" dirty="0" err="1">
                <a:latin typeface="Raleway" panose="020B0503030101060003" pitchFamily="34" charset="0"/>
              </a:rPr>
              <a:t>instanceof</a:t>
            </a:r>
            <a:r>
              <a:rPr lang="en-US" dirty="0">
                <a:latin typeface="Raleway" panose="020B0503030101060003" pitchFamily="34" charset="0"/>
              </a:rPr>
              <a:t> </a:t>
            </a:r>
            <a:r>
              <a:rPr lang="en-US" dirty="0" err="1">
                <a:latin typeface="Raleway" panose="020B0503030101060003" pitchFamily="34" charset="0"/>
              </a:rPr>
              <a:t>diikuti</a:t>
            </a:r>
            <a:r>
              <a:rPr lang="en-US" dirty="0">
                <a:latin typeface="Raleway" panose="020B0503030101060003" pitchFamily="34" charset="0"/>
              </a:rPr>
              <a:t> </a:t>
            </a:r>
            <a:r>
              <a:rPr lang="en-US" dirty="0" err="1">
                <a:latin typeface="Raleway" panose="020B0503030101060003" pitchFamily="34" charset="0"/>
              </a:rPr>
              <a:t>dengan</a:t>
            </a:r>
            <a:r>
              <a:rPr lang="en-US" dirty="0">
                <a:latin typeface="Raleway" panose="020B0503030101060003" pitchFamily="34" charset="0"/>
              </a:rPr>
              <a:t> casting object </a:t>
            </a:r>
            <a:r>
              <a:rPr lang="en-US" dirty="0" err="1">
                <a:latin typeface="Raleway" panose="020B0503030101060003" pitchFamily="34" charset="0"/>
              </a:rPr>
              <a:t>dari</a:t>
            </a:r>
            <a:r>
              <a:rPr lang="en-US" dirty="0">
                <a:latin typeface="Raleway" panose="020B0503030101060003" pitchFamily="34" charset="0"/>
              </a:rPr>
              <a:t> </a:t>
            </a:r>
            <a:r>
              <a:rPr lang="en-US" dirty="0" err="1">
                <a:latin typeface="Raleway" panose="020B0503030101060003" pitchFamily="34" charset="0"/>
              </a:rPr>
              <a:t>tipe</a:t>
            </a:r>
            <a:r>
              <a:rPr lang="en-US" dirty="0">
                <a:latin typeface="Raleway" panose="020B0503030101060003" pitchFamily="34" charset="0"/>
              </a:rPr>
              <a:t> parameter </a:t>
            </a:r>
            <a:r>
              <a:rPr lang="en-US" dirty="0" err="1">
                <a:latin typeface="Raleway" panose="020B0503030101060003" pitchFamily="34" charset="0"/>
              </a:rPr>
              <a:t>ke</a:t>
            </a:r>
            <a:r>
              <a:rPr lang="en-US" dirty="0">
                <a:latin typeface="Raleway" panose="020B0503030101060003" pitchFamily="34" charset="0"/>
              </a:rPr>
              <a:t> </a:t>
            </a:r>
            <a:r>
              <a:rPr lang="en-US" dirty="0" err="1">
                <a:latin typeface="Raleway" panose="020B0503030101060003" pitchFamily="34" charset="0"/>
              </a:rPr>
              <a:t>tipe</a:t>
            </a:r>
            <a:r>
              <a:rPr lang="en-US" dirty="0">
                <a:latin typeface="Raleway" panose="020B0503030101060003" pitchFamily="34" charset="0"/>
              </a:rPr>
              <a:t> </a:t>
            </a:r>
            <a:r>
              <a:rPr lang="en-US" dirty="0" err="1">
                <a:latin typeface="Raleway" panose="020B0503030101060003" pitchFamily="34" charset="0"/>
              </a:rPr>
              <a:t>asal</a:t>
            </a:r>
            <a:r>
              <a:rPr lang="en-US" dirty="0">
                <a:latin typeface="Raleway" panose="020B0503030101060003" pitchFamily="34" charset="0"/>
              </a:rPr>
              <a:t>.</a:t>
            </a:r>
          </a:p>
          <a:p>
            <a:pPr marL="0" indent="0" algn="just">
              <a:lnSpc>
                <a:spcPct val="150000"/>
              </a:lnSpc>
              <a:buNone/>
            </a:pPr>
            <a:r>
              <a:rPr lang="en-US" dirty="0">
                <a:latin typeface="Raleway" panose="020B0503030101060003" pitchFamily="34" charset="0"/>
              </a:rPr>
              <a:t>8. </a:t>
            </a:r>
            <a:r>
              <a:rPr lang="id-ID" b="1" i="1" dirty="0">
                <a:latin typeface="Raleway" panose="020B0503030101060003" pitchFamily="34" charset="0"/>
              </a:rPr>
              <a:t>Apa perbedaan antara Abstract dan Interface?</a:t>
            </a:r>
          </a:p>
        </p:txBody>
      </p:sp>
      <p:graphicFrame>
        <p:nvGraphicFramePr>
          <p:cNvPr id="6" name="Table 5">
            <a:extLst>
              <a:ext uri="{FF2B5EF4-FFF2-40B4-BE49-F238E27FC236}">
                <a16:creationId xmlns:a16="http://schemas.microsoft.com/office/drawing/2014/main" id="{6154107A-7693-40F7-AEAC-083C0463BB73}"/>
              </a:ext>
            </a:extLst>
          </p:cNvPr>
          <p:cNvGraphicFramePr>
            <a:graphicFrameLocks noGrp="1"/>
          </p:cNvGraphicFramePr>
          <p:nvPr>
            <p:extLst>
              <p:ext uri="{D42A27DB-BD31-4B8C-83A1-F6EECF244321}">
                <p14:modId xmlns:p14="http://schemas.microsoft.com/office/powerpoint/2010/main" val="972781536"/>
              </p:ext>
            </p:extLst>
          </p:nvPr>
        </p:nvGraphicFramePr>
        <p:xfrm>
          <a:off x="1714475" y="4518348"/>
          <a:ext cx="9828000" cy="1872000"/>
        </p:xfrm>
        <a:graphic>
          <a:graphicData uri="http://schemas.openxmlformats.org/drawingml/2006/table">
            <a:tbl>
              <a:tblPr firstRow="1" firstCol="1" bandRow="1">
                <a:tableStyleId>{5940675A-B579-460E-94D1-54222C63F5DA}</a:tableStyleId>
              </a:tblPr>
              <a:tblGrid>
                <a:gridCol w="1650557">
                  <a:extLst>
                    <a:ext uri="{9D8B030D-6E8A-4147-A177-3AD203B41FA5}">
                      <a16:colId xmlns:a16="http://schemas.microsoft.com/office/drawing/2014/main" val="1351851437"/>
                    </a:ext>
                  </a:extLst>
                </a:gridCol>
                <a:gridCol w="5064370">
                  <a:extLst>
                    <a:ext uri="{9D8B030D-6E8A-4147-A177-3AD203B41FA5}">
                      <a16:colId xmlns:a16="http://schemas.microsoft.com/office/drawing/2014/main" val="183007125"/>
                    </a:ext>
                  </a:extLst>
                </a:gridCol>
                <a:gridCol w="3113073">
                  <a:extLst>
                    <a:ext uri="{9D8B030D-6E8A-4147-A177-3AD203B41FA5}">
                      <a16:colId xmlns:a16="http://schemas.microsoft.com/office/drawing/2014/main" val="2656420204"/>
                    </a:ext>
                  </a:extLst>
                </a:gridCol>
              </a:tblGrid>
              <a:tr h="468000">
                <a:tc>
                  <a:txBody>
                    <a:bodyPr/>
                    <a:lstStyle/>
                    <a:p>
                      <a:pPr algn="ctr">
                        <a:lnSpc>
                          <a:spcPct val="150000"/>
                        </a:lnSpc>
                        <a:spcAft>
                          <a:spcPts val="0"/>
                        </a:spcAft>
                      </a:pPr>
                      <a:r>
                        <a:rPr lang="en-US" sz="1800" b="1" dirty="0" err="1">
                          <a:effectLst/>
                          <a:latin typeface="Raleway" panose="020B0503030101060003" pitchFamily="34" charset="0"/>
                        </a:rPr>
                        <a:t>Perbedaan</a:t>
                      </a:r>
                      <a:endParaRPr lang="id-ID" sz="1800" b="1" dirty="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solidFill>
                      <a:schemeClr val="bg1">
                        <a:lumMod val="65000"/>
                      </a:schemeClr>
                    </a:solidFill>
                  </a:tcPr>
                </a:tc>
                <a:tc>
                  <a:txBody>
                    <a:bodyPr/>
                    <a:lstStyle/>
                    <a:p>
                      <a:pPr algn="ctr">
                        <a:lnSpc>
                          <a:spcPct val="150000"/>
                        </a:lnSpc>
                        <a:spcAft>
                          <a:spcPts val="0"/>
                        </a:spcAft>
                      </a:pPr>
                      <a:r>
                        <a:rPr lang="en-US" sz="1800" b="1" dirty="0">
                          <a:effectLst/>
                          <a:latin typeface="Raleway" panose="020B0503030101060003" pitchFamily="34" charset="0"/>
                        </a:rPr>
                        <a:t>Abstract</a:t>
                      </a:r>
                      <a:endParaRPr lang="id-ID" sz="1800" b="1" dirty="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solidFill>
                      <a:schemeClr val="bg1">
                        <a:lumMod val="65000"/>
                      </a:schemeClr>
                    </a:solidFill>
                  </a:tcPr>
                </a:tc>
                <a:tc>
                  <a:txBody>
                    <a:bodyPr/>
                    <a:lstStyle/>
                    <a:p>
                      <a:pPr algn="ctr">
                        <a:lnSpc>
                          <a:spcPct val="150000"/>
                        </a:lnSpc>
                        <a:spcAft>
                          <a:spcPts val="0"/>
                        </a:spcAft>
                      </a:pPr>
                      <a:r>
                        <a:rPr lang="en-US" sz="1800" b="1" dirty="0">
                          <a:effectLst/>
                          <a:latin typeface="Raleway" panose="020B0503030101060003" pitchFamily="34" charset="0"/>
                        </a:rPr>
                        <a:t>Interface</a:t>
                      </a:r>
                      <a:endParaRPr lang="id-ID" sz="1800" b="1" dirty="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solidFill>
                      <a:schemeClr val="bg1">
                        <a:lumMod val="65000"/>
                      </a:schemeClr>
                    </a:solidFill>
                  </a:tcPr>
                </a:tc>
                <a:extLst>
                  <a:ext uri="{0D108BD9-81ED-4DB2-BD59-A6C34878D82A}">
                    <a16:rowId xmlns:a16="http://schemas.microsoft.com/office/drawing/2014/main" val="921439806"/>
                  </a:ext>
                </a:extLst>
              </a:tr>
              <a:tr h="468000">
                <a:tc>
                  <a:txBody>
                    <a:bodyPr/>
                    <a:lstStyle/>
                    <a:p>
                      <a:pPr algn="ctr">
                        <a:lnSpc>
                          <a:spcPct val="150000"/>
                        </a:lnSpc>
                        <a:spcAft>
                          <a:spcPts val="0"/>
                        </a:spcAft>
                      </a:pPr>
                      <a:r>
                        <a:rPr lang="en-US" sz="1800" b="1" dirty="0">
                          <a:effectLst/>
                          <a:latin typeface="Raleway" panose="020B0503030101060003" pitchFamily="34" charset="0"/>
                        </a:rPr>
                        <a:t>Attribute</a:t>
                      </a:r>
                      <a:endParaRPr lang="id-ID" sz="1800" b="1" dirty="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tc>
                <a:tc>
                  <a:txBody>
                    <a:bodyPr/>
                    <a:lstStyle/>
                    <a:p>
                      <a:pPr algn="ctr">
                        <a:lnSpc>
                          <a:spcPct val="150000"/>
                        </a:lnSpc>
                        <a:spcAft>
                          <a:spcPts val="0"/>
                        </a:spcAft>
                      </a:pPr>
                      <a:r>
                        <a:rPr lang="en-US" sz="1800" dirty="0" err="1">
                          <a:effectLst/>
                          <a:latin typeface="Raleway" panose="020B0503030101060003" pitchFamily="34" charset="0"/>
                        </a:rPr>
                        <a:t>Tipe</a:t>
                      </a:r>
                      <a:r>
                        <a:rPr lang="en-US" sz="1800" dirty="0">
                          <a:effectLst/>
                          <a:latin typeface="Raleway" panose="020B0503030101060003" pitchFamily="34" charset="0"/>
                        </a:rPr>
                        <a:t> data </a:t>
                      </a:r>
                      <a:r>
                        <a:rPr lang="en-US" sz="1800" dirty="0" err="1">
                          <a:effectLst/>
                          <a:latin typeface="Raleway" panose="020B0503030101060003" pitchFamily="34" charset="0"/>
                        </a:rPr>
                        <a:t>apa</a:t>
                      </a:r>
                      <a:r>
                        <a:rPr lang="en-US" sz="1800" dirty="0">
                          <a:effectLst/>
                          <a:latin typeface="Raleway" panose="020B0503030101060003" pitchFamily="34" charset="0"/>
                        </a:rPr>
                        <a:t> </a:t>
                      </a:r>
                      <a:r>
                        <a:rPr lang="en-US" sz="1800" dirty="0" err="1">
                          <a:effectLst/>
                          <a:latin typeface="Raleway" panose="020B0503030101060003" pitchFamily="34" charset="0"/>
                        </a:rPr>
                        <a:t>saja</a:t>
                      </a:r>
                      <a:endParaRPr lang="id-ID" sz="1800" dirty="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tc>
                <a:tc>
                  <a:txBody>
                    <a:bodyPr/>
                    <a:lstStyle/>
                    <a:p>
                      <a:pPr algn="ctr">
                        <a:lnSpc>
                          <a:spcPct val="150000"/>
                        </a:lnSpc>
                        <a:spcAft>
                          <a:spcPts val="0"/>
                        </a:spcAft>
                      </a:pPr>
                      <a:r>
                        <a:rPr lang="en-US" sz="1800" dirty="0" err="1">
                          <a:effectLst/>
                          <a:latin typeface="Raleway" panose="020B0503030101060003" pitchFamily="34" charset="0"/>
                        </a:rPr>
                        <a:t>Hanya</a:t>
                      </a:r>
                      <a:r>
                        <a:rPr lang="en-US" sz="1800" dirty="0">
                          <a:effectLst/>
                          <a:latin typeface="Raleway" panose="020B0503030101060003" pitchFamily="34" charset="0"/>
                        </a:rPr>
                        <a:t> </a:t>
                      </a:r>
                      <a:r>
                        <a:rPr lang="en-US" sz="1800" dirty="0" err="1">
                          <a:effectLst/>
                          <a:latin typeface="Raleway" panose="020B0503030101060003" pitchFamily="34" charset="0"/>
                        </a:rPr>
                        <a:t>berupa</a:t>
                      </a:r>
                      <a:r>
                        <a:rPr lang="en-US" sz="1800" dirty="0">
                          <a:effectLst/>
                          <a:latin typeface="Raleway" panose="020B0503030101060003" pitchFamily="34" charset="0"/>
                        </a:rPr>
                        <a:t> </a:t>
                      </a:r>
                      <a:r>
                        <a:rPr lang="en-US" sz="1800" dirty="0" err="1">
                          <a:effectLst/>
                          <a:latin typeface="Raleway" panose="020B0503030101060003" pitchFamily="34" charset="0"/>
                        </a:rPr>
                        <a:t>konstanta</a:t>
                      </a:r>
                      <a:endParaRPr lang="id-ID" sz="1800" dirty="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tc>
                <a:extLst>
                  <a:ext uri="{0D108BD9-81ED-4DB2-BD59-A6C34878D82A}">
                    <a16:rowId xmlns:a16="http://schemas.microsoft.com/office/drawing/2014/main" val="4099975234"/>
                  </a:ext>
                </a:extLst>
              </a:tr>
              <a:tr h="468000">
                <a:tc>
                  <a:txBody>
                    <a:bodyPr/>
                    <a:lstStyle/>
                    <a:p>
                      <a:pPr algn="ctr">
                        <a:lnSpc>
                          <a:spcPct val="150000"/>
                        </a:lnSpc>
                        <a:spcAft>
                          <a:spcPts val="0"/>
                        </a:spcAft>
                      </a:pPr>
                      <a:r>
                        <a:rPr lang="en-US" sz="1800" b="1" dirty="0">
                          <a:effectLst/>
                          <a:latin typeface="Raleway" panose="020B0503030101060003" pitchFamily="34" charset="0"/>
                        </a:rPr>
                        <a:t>Method</a:t>
                      </a:r>
                      <a:endParaRPr lang="id-ID" sz="1800" b="1" dirty="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tc>
                <a:tc>
                  <a:txBody>
                    <a:bodyPr/>
                    <a:lstStyle/>
                    <a:p>
                      <a:pPr algn="ctr">
                        <a:lnSpc>
                          <a:spcPct val="150000"/>
                        </a:lnSpc>
                        <a:spcAft>
                          <a:spcPts val="0"/>
                        </a:spcAft>
                      </a:pPr>
                      <a:r>
                        <a:rPr lang="en-US" sz="1800">
                          <a:effectLst/>
                          <a:latin typeface="Raleway" panose="020B0503030101060003" pitchFamily="34" charset="0"/>
                        </a:rPr>
                        <a:t>Boleh deklarasi, boleh method lengkap</a:t>
                      </a:r>
                      <a:endParaRPr lang="id-ID" sz="180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tc>
                <a:tc>
                  <a:txBody>
                    <a:bodyPr/>
                    <a:lstStyle/>
                    <a:p>
                      <a:pPr algn="ctr">
                        <a:lnSpc>
                          <a:spcPct val="150000"/>
                        </a:lnSpc>
                        <a:spcAft>
                          <a:spcPts val="0"/>
                        </a:spcAft>
                      </a:pPr>
                      <a:r>
                        <a:rPr lang="en-US" sz="1800" dirty="0" err="1">
                          <a:effectLst/>
                          <a:latin typeface="Raleway" panose="020B0503030101060003" pitchFamily="34" charset="0"/>
                        </a:rPr>
                        <a:t>Berupa</a:t>
                      </a:r>
                      <a:r>
                        <a:rPr lang="en-US" sz="1800" dirty="0">
                          <a:effectLst/>
                          <a:latin typeface="Raleway" panose="020B0503030101060003" pitchFamily="34" charset="0"/>
                        </a:rPr>
                        <a:t> </a:t>
                      </a:r>
                      <a:r>
                        <a:rPr lang="en-US" sz="1800" dirty="0" err="1">
                          <a:effectLst/>
                          <a:latin typeface="Raleway" panose="020B0503030101060003" pitchFamily="34" charset="0"/>
                        </a:rPr>
                        <a:t>deklarasi</a:t>
                      </a:r>
                      <a:endParaRPr lang="id-ID" sz="1800" dirty="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tc>
                <a:extLst>
                  <a:ext uri="{0D108BD9-81ED-4DB2-BD59-A6C34878D82A}">
                    <a16:rowId xmlns:a16="http://schemas.microsoft.com/office/drawing/2014/main" val="3131721464"/>
                  </a:ext>
                </a:extLst>
              </a:tr>
              <a:tr h="468000">
                <a:tc>
                  <a:txBody>
                    <a:bodyPr/>
                    <a:lstStyle/>
                    <a:p>
                      <a:pPr algn="ctr">
                        <a:lnSpc>
                          <a:spcPct val="150000"/>
                        </a:lnSpc>
                        <a:spcAft>
                          <a:spcPts val="0"/>
                        </a:spcAft>
                      </a:pPr>
                      <a:r>
                        <a:rPr lang="en-US" sz="1800" b="1" dirty="0">
                          <a:effectLst/>
                          <a:latin typeface="Raleway" panose="020B0503030101060003" pitchFamily="34" charset="0"/>
                        </a:rPr>
                        <a:t>Syntax</a:t>
                      </a:r>
                      <a:endParaRPr lang="id-ID" sz="1800" b="1" dirty="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tc>
                <a:tc>
                  <a:txBody>
                    <a:bodyPr/>
                    <a:lstStyle/>
                    <a:p>
                      <a:pPr algn="ctr">
                        <a:lnSpc>
                          <a:spcPct val="150000"/>
                        </a:lnSpc>
                        <a:spcAft>
                          <a:spcPts val="0"/>
                        </a:spcAft>
                      </a:pPr>
                      <a:r>
                        <a:rPr lang="en-US" sz="1800">
                          <a:effectLst/>
                          <a:latin typeface="Raleway" panose="020B0503030101060003" pitchFamily="34" charset="0"/>
                        </a:rPr>
                        <a:t>Sebagian abstract</a:t>
                      </a:r>
                      <a:endParaRPr lang="id-ID" sz="180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tc>
                <a:tc>
                  <a:txBody>
                    <a:bodyPr/>
                    <a:lstStyle/>
                    <a:p>
                      <a:pPr algn="ctr">
                        <a:lnSpc>
                          <a:spcPct val="150000"/>
                        </a:lnSpc>
                        <a:spcAft>
                          <a:spcPts val="0"/>
                        </a:spcAft>
                      </a:pPr>
                      <a:r>
                        <a:rPr lang="en-US" sz="1800" dirty="0" err="1">
                          <a:effectLst/>
                          <a:latin typeface="Raleway" panose="020B0503030101060003" pitchFamily="34" charset="0"/>
                        </a:rPr>
                        <a:t>Seluruhnya</a:t>
                      </a:r>
                      <a:r>
                        <a:rPr lang="en-US" sz="1800" dirty="0">
                          <a:effectLst/>
                          <a:latin typeface="Raleway" panose="020B0503030101060003" pitchFamily="34" charset="0"/>
                        </a:rPr>
                        <a:t> abstract</a:t>
                      </a:r>
                      <a:endParaRPr lang="id-ID" sz="1800" dirty="0">
                        <a:effectLst/>
                        <a:latin typeface="Raleway" panose="020B0503030101060003" pitchFamily="34" charset="0"/>
                        <a:ea typeface="Calibri" panose="020F0502020204030204" pitchFamily="34" charset="0"/>
                        <a:cs typeface="Times New Roman" panose="02020603050405020304" pitchFamily="18" charset="0"/>
                      </a:endParaRPr>
                    </a:p>
                  </a:txBody>
                  <a:tcPr marL="134615" marR="134615" marT="0" marB="0" anchor="ctr"/>
                </a:tc>
                <a:extLst>
                  <a:ext uri="{0D108BD9-81ED-4DB2-BD59-A6C34878D82A}">
                    <a16:rowId xmlns:a16="http://schemas.microsoft.com/office/drawing/2014/main" val="3949324974"/>
                  </a:ext>
                </a:extLst>
              </a:tr>
            </a:tbl>
          </a:graphicData>
        </a:graphic>
      </p:graphicFrame>
    </p:spTree>
    <p:extLst>
      <p:ext uri="{BB962C8B-B14F-4D97-AF65-F5344CB8AC3E}">
        <p14:creationId xmlns:p14="http://schemas.microsoft.com/office/powerpoint/2010/main" val="785211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0FF30-FE61-40BD-A888-5C2F8E8DC2A5}"/>
              </a:ext>
            </a:extLst>
          </p:cNvPr>
          <p:cNvSpPr>
            <a:spLocks noGrp="1"/>
          </p:cNvSpPr>
          <p:nvPr>
            <p:ph type="title"/>
          </p:nvPr>
        </p:nvSpPr>
        <p:spPr/>
        <p:txBody>
          <a:bodyPr anchor="ctr"/>
          <a:lstStyle/>
          <a:p>
            <a:r>
              <a:rPr lang="en-US" dirty="0" err="1">
                <a:latin typeface="Raleway SemiBold" panose="020B0703030101060003" pitchFamily="34" charset="0"/>
              </a:rPr>
              <a:t>Soal</a:t>
            </a:r>
            <a:r>
              <a:rPr lang="en-US" dirty="0">
                <a:latin typeface="Raleway SemiBold" panose="020B0703030101060003" pitchFamily="34" charset="0"/>
              </a:rPr>
              <a:t> B</a:t>
            </a:r>
            <a:endParaRPr lang="id-ID" dirty="0">
              <a:latin typeface="Raleway SemiBold" panose="020B0703030101060003" pitchFamily="34" charset="0"/>
            </a:endParaRPr>
          </a:p>
        </p:txBody>
      </p:sp>
      <p:sp>
        <p:nvSpPr>
          <p:cNvPr id="3" name="Content Placeholder 2">
            <a:extLst>
              <a:ext uri="{FF2B5EF4-FFF2-40B4-BE49-F238E27FC236}">
                <a16:creationId xmlns:a16="http://schemas.microsoft.com/office/drawing/2014/main" id="{1AF2BB7F-9F9D-4B92-8B72-8331CA646F7C}"/>
              </a:ext>
            </a:extLst>
          </p:cNvPr>
          <p:cNvSpPr>
            <a:spLocks noGrp="1"/>
          </p:cNvSpPr>
          <p:nvPr>
            <p:ph idx="1"/>
          </p:nvPr>
        </p:nvSpPr>
        <p:spPr>
          <a:xfrm>
            <a:off x="1371600" y="2285999"/>
            <a:ext cx="10383078" cy="4207565"/>
          </a:xfrm>
        </p:spPr>
        <p:txBody>
          <a:bodyPr anchor="ctr">
            <a:normAutofit fontScale="85000" lnSpcReduction="10000"/>
          </a:bodyPr>
          <a:lstStyle/>
          <a:p>
            <a:pPr marL="0" lvl="0" indent="0" algn="just">
              <a:lnSpc>
                <a:spcPct val="170000"/>
              </a:lnSpc>
              <a:buNone/>
            </a:pPr>
            <a:r>
              <a:rPr lang="en-US" b="1" i="1" dirty="0">
                <a:latin typeface="Raleway" panose="020B0503030101060003" pitchFamily="34" charset="0"/>
              </a:rPr>
              <a:t>1. </a:t>
            </a:r>
            <a:r>
              <a:rPr lang="id-ID" b="1" i="1" dirty="0">
                <a:latin typeface="Raleway" panose="020B0503030101060003" pitchFamily="34" charset="0"/>
              </a:rPr>
              <a:t>Apakah yang</a:t>
            </a:r>
            <a:r>
              <a:rPr lang="en-US" b="1" i="1" dirty="0">
                <a:latin typeface="Raleway" panose="020B0503030101060003" pitchFamily="34" charset="0"/>
              </a:rPr>
              <a:t> A</a:t>
            </a:r>
            <a:r>
              <a:rPr lang="id-ID" b="1" i="1" dirty="0">
                <a:latin typeface="Raleway" panose="020B0503030101060003" pitchFamily="34" charset="0"/>
              </a:rPr>
              <a:t>nda ketahui tentang Inner Class?</a:t>
            </a:r>
          </a:p>
          <a:p>
            <a:pPr marL="0" indent="0" algn="just">
              <a:lnSpc>
                <a:spcPct val="170000"/>
              </a:lnSpc>
              <a:buNone/>
            </a:pPr>
            <a:r>
              <a:rPr lang="id-ID" b="1" dirty="0">
                <a:latin typeface="Raleway" panose="020B0503030101060003" pitchFamily="34" charset="0"/>
              </a:rPr>
              <a:t>Inner Class </a:t>
            </a:r>
            <a:r>
              <a:rPr lang="id-ID" dirty="0">
                <a:latin typeface="Raleway" panose="020B0503030101060003" pitchFamily="34" charset="0"/>
              </a:rPr>
              <a:t>adalah kelas yang disisipkan di dalam kelas yang lain. Fungsi kelas sisipan ini adalah mendukung suatu proses yang akan dijalankan oleh kelas utamanya. Inner Class bersifat tersarang terhadap kelas</a:t>
            </a:r>
            <a:r>
              <a:rPr lang="en-US" dirty="0">
                <a:latin typeface="Raleway" panose="020B0503030101060003" pitchFamily="34" charset="0"/>
              </a:rPr>
              <a:t>-</a:t>
            </a:r>
            <a:r>
              <a:rPr lang="id-ID" dirty="0">
                <a:latin typeface="Raleway" panose="020B0503030101060003" pitchFamily="34" charset="0"/>
              </a:rPr>
              <a:t>kelas utamanya, seperti halnya blok penyeleksian (if,</a:t>
            </a:r>
            <a:r>
              <a:rPr lang="en-US" dirty="0">
                <a:latin typeface="Raleway" panose="020B0503030101060003" pitchFamily="34" charset="0"/>
              </a:rPr>
              <a:t> </a:t>
            </a:r>
            <a:r>
              <a:rPr lang="id-ID" dirty="0">
                <a:latin typeface="Raleway" panose="020B0503030101060003" pitchFamily="34" charset="0"/>
              </a:rPr>
              <a:t>for) yang tersarang pada blok penyeleksian lainnya atau method yang tersarang pada method lainnya. </a:t>
            </a:r>
          </a:p>
          <a:p>
            <a:pPr marL="0" indent="0" algn="just">
              <a:lnSpc>
                <a:spcPct val="170000"/>
              </a:lnSpc>
              <a:buNone/>
            </a:pPr>
            <a:r>
              <a:rPr lang="id-ID" dirty="0">
                <a:latin typeface="Raleway" panose="020B0503030101060003" pitchFamily="34" charset="0"/>
              </a:rPr>
              <a:t>Inner Class dapat dianalogikan sebagi hubungan antara manusia dan paru</a:t>
            </a:r>
            <a:r>
              <a:rPr lang="en-US" dirty="0">
                <a:latin typeface="Raleway" panose="020B0503030101060003" pitchFamily="34" charset="0"/>
              </a:rPr>
              <a:t>-</a:t>
            </a:r>
            <a:r>
              <a:rPr lang="id-ID" dirty="0">
                <a:latin typeface="Raleway" panose="020B0503030101060003" pitchFamily="34" charset="0"/>
              </a:rPr>
              <a:t>paru. Setiap manusia pasti bernafas dengan menggunakan paru</a:t>
            </a:r>
            <a:r>
              <a:rPr lang="en-US" dirty="0">
                <a:latin typeface="Raleway" panose="020B0503030101060003" pitchFamily="34" charset="0"/>
              </a:rPr>
              <a:t>-</a:t>
            </a:r>
            <a:r>
              <a:rPr lang="id-ID" dirty="0">
                <a:latin typeface="Raleway" panose="020B0503030101060003" pitchFamily="34" charset="0"/>
              </a:rPr>
              <a:t>paru. Dalam hal ini berarti kinerja dari paru</a:t>
            </a:r>
            <a:r>
              <a:rPr lang="en-US" dirty="0">
                <a:latin typeface="Raleway" panose="020B0503030101060003" pitchFamily="34" charset="0"/>
              </a:rPr>
              <a:t>-</a:t>
            </a:r>
            <a:r>
              <a:rPr lang="id-ID" dirty="0">
                <a:latin typeface="Raleway" panose="020B0503030101060003" pitchFamily="34" charset="0"/>
              </a:rPr>
              <a:t>paru turut mendukung/mene</a:t>
            </a:r>
            <a:r>
              <a:rPr lang="en-US" dirty="0">
                <a:latin typeface="Raleway" panose="020B0503030101060003" pitchFamily="34" charset="0"/>
              </a:rPr>
              <a:t>n</a:t>
            </a:r>
            <a:r>
              <a:rPr lang="id-ID" dirty="0">
                <a:latin typeface="Raleway" panose="020B0503030101060003" pitchFamily="34" charset="0"/>
              </a:rPr>
              <a:t>tukan kinerja dari manusia. Dalam bahasa pemrograman berorientasi objek manusia dapat dikatakan sebagai outer class dan paru</a:t>
            </a:r>
            <a:r>
              <a:rPr lang="en-US" dirty="0">
                <a:latin typeface="Raleway" panose="020B0503030101060003" pitchFamily="34" charset="0"/>
              </a:rPr>
              <a:t>-</a:t>
            </a:r>
            <a:r>
              <a:rPr lang="id-ID" dirty="0">
                <a:latin typeface="Raleway" panose="020B0503030101060003" pitchFamily="34" charset="0"/>
              </a:rPr>
              <a:t>paru sebagai inner class-nya.</a:t>
            </a:r>
          </a:p>
        </p:txBody>
      </p:sp>
    </p:spTree>
    <p:extLst>
      <p:ext uri="{BB962C8B-B14F-4D97-AF65-F5344CB8AC3E}">
        <p14:creationId xmlns:p14="http://schemas.microsoft.com/office/powerpoint/2010/main" val="5916214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E002D-1101-4E1E-8AA8-3ED48B4B567B}"/>
              </a:ext>
            </a:extLst>
          </p:cNvPr>
          <p:cNvSpPr>
            <a:spLocks noGrp="1"/>
          </p:cNvSpPr>
          <p:nvPr>
            <p:ph type="title"/>
          </p:nvPr>
        </p:nvSpPr>
        <p:spPr/>
        <p:txBody>
          <a:bodyPr/>
          <a:lstStyle/>
          <a:p>
            <a:endParaRPr lang="id-ID"/>
          </a:p>
        </p:txBody>
      </p:sp>
      <p:sp>
        <p:nvSpPr>
          <p:cNvPr id="3" name="Content Placeholder 2">
            <a:extLst>
              <a:ext uri="{FF2B5EF4-FFF2-40B4-BE49-F238E27FC236}">
                <a16:creationId xmlns:a16="http://schemas.microsoft.com/office/drawing/2014/main" id="{15BE567C-B5E0-4096-8601-9938417A7682}"/>
              </a:ext>
            </a:extLst>
          </p:cNvPr>
          <p:cNvSpPr>
            <a:spLocks noGrp="1"/>
          </p:cNvSpPr>
          <p:nvPr>
            <p:ph idx="1"/>
          </p:nvPr>
        </p:nvSpPr>
        <p:spPr/>
        <p:txBody>
          <a:bodyPr anchor="ctr">
            <a:noAutofit/>
          </a:bodyPr>
          <a:lstStyle/>
          <a:p>
            <a:pPr marL="0" lvl="0" indent="0" algn="just">
              <a:lnSpc>
                <a:spcPct val="150000"/>
              </a:lnSpc>
              <a:buNone/>
            </a:pPr>
            <a:r>
              <a:rPr lang="en-US" sz="2400" dirty="0">
                <a:latin typeface="Raleway" panose="020B0503030101060003" pitchFamily="34" charset="0"/>
              </a:rPr>
              <a:t>2. </a:t>
            </a:r>
            <a:r>
              <a:rPr lang="id-ID" sz="2400" b="1" i="1" dirty="0">
                <a:latin typeface="Raleway" panose="020B0503030101060003" pitchFamily="34" charset="0"/>
              </a:rPr>
              <a:t>Apakah yang </a:t>
            </a:r>
            <a:r>
              <a:rPr lang="en-US" sz="2400" b="1" i="1" dirty="0">
                <a:latin typeface="Raleway" panose="020B0503030101060003" pitchFamily="34" charset="0"/>
              </a:rPr>
              <a:t>A</a:t>
            </a:r>
            <a:r>
              <a:rPr lang="id-ID" sz="2400" b="1" i="1" dirty="0">
                <a:latin typeface="Raleway" panose="020B0503030101060003" pitchFamily="34" charset="0"/>
              </a:rPr>
              <a:t>nda ketahui tentang Wrapper?</a:t>
            </a:r>
          </a:p>
          <a:p>
            <a:pPr marL="0" indent="0" algn="just">
              <a:lnSpc>
                <a:spcPct val="150000"/>
              </a:lnSpc>
              <a:buNone/>
            </a:pPr>
            <a:r>
              <a:rPr lang="id-ID" sz="2400" dirty="0">
                <a:latin typeface="Raleway" panose="020B0503030101060003" pitchFamily="34" charset="0"/>
              </a:rPr>
              <a:t>Java mengenal 8 buah tipe data primitif dan tidak dapat dibuat objek. Karena hal ini mengalami kesulitan dalam penggunaannya karena beberapa class di library Java hanya dapat berinteraksi dengan objek. Untuk mengatasi masalah ini, Java menyediakan tipe data class untuk tipe data primitif. Class ini membungkus tipe data primitif agar dapat digunakan sebagai objek. Class ini disebut dengan type Wrapper.</a:t>
            </a:r>
            <a:endParaRPr lang="en-US" sz="2400" dirty="0">
              <a:latin typeface="Raleway" panose="020B0503030101060003" pitchFamily="34" charset="0"/>
            </a:endParaRPr>
          </a:p>
        </p:txBody>
      </p:sp>
    </p:spTree>
    <p:extLst>
      <p:ext uri="{BB962C8B-B14F-4D97-AF65-F5344CB8AC3E}">
        <p14:creationId xmlns:p14="http://schemas.microsoft.com/office/powerpoint/2010/main" val="5163971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3.xml><?xml version="1.0" encoding="utf-8"?>
<a:theme xmlns:a="http://schemas.openxmlformats.org/drawingml/2006/main" name="1_Crop">
  <a:themeElements>
    <a:clrScheme name="Crop">
      <a:dk1>
        <a:sysClr val="windowText" lastClr="000000"/>
      </a:dk1>
      <a:lt1>
        <a:sysClr val="window" lastClr="FFFFFF"/>
      </a:lt1>
      <a:dk2>
        <a:srgbClr val="4A2318"/>
      </a:dk2>
      <a:lt2>
        <a:srgbClr val="EDECEB"/>
      </a:lt2>
      <a:accent1>
        <a:srgbClr val="F3C82E"/>
      </a:accent1>
      <a:accent2>
        <a:srgbClr val="A26176"/>
      </a:accent2>
      <a:accent3>
        <a:srgbClr val="74A94E"/>
      </a:accent3>
      <a:accent4>
        <a:srgbClr val="188E8D"/>
      </a:accent4>
      <a:accent5>
        <a:srgbClr val="EE913A"/>
      </a:accent5>
      <a:accent6>
        <a:srgbClr val="DF5D4A"/>
      </a:accent6>
      <a:hlink>
        <a:srgbClr val="188E8D"/>
      </a:hlink>
      <a:folHlink>
        <a:srgbClr val="A26176"/>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D7AA1D6E-F3E9-4763-A3BC-84DF2E02F60F}"/>
    </a:ext>
  </a:extLst>
</a:theme>
</file>

<file path=docProps/app.xml><?xml version="1.0" encoding="utf-8"?>
<Properties xmlns="http://schemas.openxmlformats.org/officeDocument/2006/extended-properties" xmlns:vt="http://schemas.openxmlformats.org/officeDocument/2006/docPropsVTypes">
  <Template/>
  <TotalTime>475</TotalTime>
  <Words>1004</Words>
  <Application>Microsoft Office PowerPoint</Application>
  <PresentationFormat>Widescreen</PresentationFormat>
  <Paragraphs>96</Paragraphs>
  <Slides>19</Slides>
  <Notes>0</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19</vt:i4>
      </vt:variant>
    </vt:vector>
  </HeadingPairs>
  <TitlesOfParts>
    <vt:vector size="32" baseType="lpstr">
      <vt:lpstr>MS PGothic</vt:lpstr>
      <vt:lpstr>Arial</vt:lpstr>
      <vt:lpstr>Calibri</vt:lpstr>
      <vt:lpstr>Calibri Light</vt:lpstr>
      <vt:lpstr>CF Life is beautiful</vt:lpstr>
      <vt:lpstr>Franklin Gothic Book</vt:lpstr>
      <vt:lpstr>Raleway</vt:lpstr>
      <vt:lpstr>Raleway SemiBold</vt:lpstr>
      <vt:lpstr>Times New Roman</vt:lpstr>
      <vt:lpstr>Wingdings</vt:lpstr>
      <vt:lpstr>Office Theme</vt:lpstr>
      <vt:lpstr>Crop</vt:lpstr>
      <vt:lpstr>1_Crop</vt:lpstr>
      <vt:lpstr>Reflection Test</vt:lpstr>
      <vt:lpstr>Soal A</vt:lpstr>
      <vt:lpstr>PowerPoint Presentation</vt:lpstr>
      <vt:lpstr>PowerPoint Presentation</vt:lpstr>
      <vt:lpstr>PowerPoint Presentation</vt:lpstr>
      <vt:lpstr>PowerPoint Presentation</vt:lpstr>
      <vt:lpstr>PowerPoint Presentation</vt:lpstr>
      <vt:lpstr>Soal B</vt:lpstr>
      <vt:lpstr>PowerPoint Presentation</vt:lpstr>
      <vt:lpstr>PowerPoint Presentation</vt:lpstr>
      <vt:lpstr>PowerPoint Presentation</vt:lpstr>
      <vt:lpstr>PowerPoint Presentation</vt:lpstr>
      <vt:lpstr>PowerPoint Presentation</vt:lpstr>
      <vt:lpstr>PowerPoint Presentation</vt:lpstr>
      <vt:lpstr>UML DIAGRAM</vt:lpstr>
      <vt:lpstr>UML TO JAVA</vt:lpstr>
      <vt:lpstr>TEST JAVA</vt:lpstr>
      <vt:lpstr>COMPILING JAVA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Reflection Test</dc:title>
  <dc:creator>Patricia Joanne</dc:creator>
  <cp:keywords>OOP KULIAH</cp:keywords>
  <cp:lastModifiedBy>Patricia Joanne</cp:lastModifiedBy>
  <cp:revision>16</cp:revision>
  <dcterms:created xsi:type="dcterms:W3CDTF">2017-10-05T03:18:59Z</dcterms:created>
  <dcterms:modified xsi:type="dcterms:W3CDTF">2017-10-08T03:57:05Z</dcterms:modified>
</cp:coreProperties>
</file>

<file path=docProps/thumbnail.jpeg>
</file>